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8" r:id="rId3"/>
    <p:sldId id="259" r:id="rId4"/>
    <p:sldId id="266" r:id="rId5"/>
    <p:sldId id="264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8072-40CF-4730-86F3-A3FC1C1D969F}" type="datetimeFigureOut">
              <a:rPr lang="en-NZ" smtClean="0"/>
              <a:t>21/09/2017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E90CA-F647-41A7-AB6C-D85E9978935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206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Figure 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E90CA-F647-41A7-AB6C-D85E99789355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501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E90CA-F647-41A7-AB6C-D85E99789355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2419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E94E-7E88-492E-A4CB-A106482D49DF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FD41-FFD7-4851-8354-09FF7F3749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C95BB-B391-4D4E-97E1-15A91F813397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FA85E-281A-42A5-B024-A464F58149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4487E-88A7-49D9-A140-5CC50CD2F556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5F0A-42BE-4F0D-A763-273AA4A3D2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3ABAD-34A0-4A33-81B6-E2E9F9B4157F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38580-771E-4F65-A14C-A3A839BFB2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8B50E-6D36-47F0-B30B-FC95592E8C99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35DA-CB3E-41EF-8EC3-77BC744B54A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4F428-F862-43D5-9C6E-1146CF9A6E77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80B98-456B-49CB-BEFA-CA36F34FEA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A88C2-B5C7-4C47-B707-60F53D873452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ED690-BC8B-4502-A27D-407B03A36F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EBAE9-8EE3-41F1-AB18-D707A997F13D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43FA7-7AB7-4372-A360-10AA4946005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AA047-EF35-448D-B0A3-5CFCCDEF82DB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51918-CBDB-4F2A-939E-1126110B83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D9302-1A1A-4538-87EC-244D81FA9919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C6FE-E95C-4C81-9E4C-C619BB2147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D0540-C424-49EA-B128-6A1AAF259A13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5B619-6148-4749-A461-D7D8221395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2889C7C-BCBA-4E46-9482-5605CFA31537}" type="datetimeFigureOut">
              <a:rPr lang="zh-TW" altLang="en-US"/>
              <a:pPr>
                <a:defRPr/>
              </a:pPr>
              <a:t>2017/9/21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14D5D4D-0606-49BB-8B53-7D5609D22C2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文字方塊 6"/>
          <p:cNvSpPr txBox="1">
            <a:spLocks noChangeArrowheads="1"/>
          </p:cNvSpPr>
          <p:nvPr/>
        </p:nvSpPr>
        <p:spPr bwMode="auto">
          <a:xfrm>
            <a:off x="4211638" y="4800600"/>
            <a:ext cx="1009650" cy="522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 sz="1400" dirty="0">
                <a:cs typeface="Arial" charset="0"/>
              </a:rPr>
              <a:t>Eligibility</a:t>
            </a:r>
          </a:p>
          <a:p>
            <a:pPr algn="ctr"/>
            <a:r>
              <a:rPr kumimoji="0" lang="en-US" altLang="zh-TW" sz="1400" dirty="0">
                <a:cs typeface="Arial" charset="0"/>
              </a:rPr>
              <a:t>(n=34)</a:t>
            </a:r>
          </a:p>
        </p:txBody>
      </p:sp>
      <p:sp>
        <p:nvSpPr>
          <p:cNvPr id="13314" name="文字方塊 14"/>
          <p:cNvSpPr txBox="1">
            <a:spLocks noChangeArrowheads="1"/>
          </p:cNvSpPr>
          <p:nvPr/>
        </p:nvSpPr>
        <p:spPr bwMode="auto">
          <a:xfrm>
            <a:off x="3924300" y="5967413"/>
            <a:ext cx="1655763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400">
                <a:cs typeface="Arial" charset="0"/>
              </a:rPr>
              <a:t>Included articles in meta-analysis</a:t>
            </a:r>
          </a:p>
          <a:p>
            <a:r>
              <a:rPr kumimoji="0" lang="en-US" altLang="zh-TW" sz="1400">
                <a:cs typeface="Arial" charset="0"/>
              </a:rPr>
              <a:t>(n=6)</a:t>
            </a:r>
          </a:p>
        </p:txBody>
      </p:sp>
      <p:sp>
        <p:nvSpPr>
          <p:cNvPr id="13315" name="文字方塊 18"/>
          <p:cNvSpPr txBox="1">
            <a:spLocks noChangeArrowheads="1"/>
          </p:cNvSpPr>
          <p:nvPr/>
        </p:nvSpPr>
        <p:spPr bwMode="auto">
          <a:xfrm>
            <a:off x="6372225" y="5208588"/>
            <a:ext cx="1512888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400" dirty="0">
                <a:cs typeface="Arial" charset="0"/>
              </a:rPr>
              <a:t>Not meeting inclusion criteria</a:t>
            </a:r>
          </a:p>
          <a:p>
            <a:r>
              <a:rPr kumimoji="0" lang="en-US" altLang="zh-TW" sz="1400" dirty="0">
                <a:cs typeface="Arial" charset="0"/>
              </a:rPr>
              <a:t>(n=28)</a:t>
            </a:r>
          </a:p>
        </p:txBody>
      </p:sp>
      <p:sp>
        <p:nvSpPr>
          <p:cNvPr id="13316" name="文字方塊 20"/>
          <p:cNvSpPr txBox="1">
            <a:spLocks noChangeArrowheads="1"/>
          </p:cNvSpPr>
          <p:nvPr/>
        </p:nvSpPr>
        <p:spPr bwMode="auto">
          <a:xfrm rot="10800000">
            <a:off x="306388" y="260350"/>
            <a:ext cx="376237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en-US" altLang="zh-TW" sz="1200">
                <a:cs typeface="Arial" charset="0"/>
              </a:rPr>
              <a:t>Identification</a:t>
            </a:r>
            <a:endParaRPr kumimoji="0" lang="zh-TW" altLang="en-US" sz="1200">
              <a:cs typeface="Arial" charset="0"/>
            </a:endParaRPr>
          </a:p>
        </p:txBody>
      </p:sp>
      <p:sp>
        <p:nvSpPr>
          <p:cNvPr id="13317" name="文字方塊 22"/>
          <p:cNvSpPr txBox="1">
            <a:spLocks noChangeArrowheads="1"/>
          </p:cNvSpPr>
          <p:nvPr/>
        </p:nvSpPr>
        <p:spPr bwMode="auto">
          <a:xfrm rot="10800000">
            <a:off x="308253" y="3444875"/>
            <a:ext cx="369332" cy="839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en-US" altLang="zh-TW" sz="1200">
                <a:cs typeface="Arial" charset="0"/>
              </a:rPr>
              <a:t>Screening</a:t>
            </a:r>
            <a:endParaRPr kumimoji="0" lang="zh-TW" altLang="en-US" sz="1200">
              <a:cs typeface="Arial" charset="0"/>
            </a:endParaRPr>
          </a:p>
        </p:txBody>
      </p:sp>
      <p:sp>
        <p:nvSpPr>
          <p:cNvPr id="13318" name="文字方塊 23"/>
          <p:cNvSpPr txBox="1">
            <a:spLocks noChangeArrowheads="1"/>
          </p:cNvSpPr>
          <p:nvPr/>
        </p:nvSpPr>
        <p:spPr bwMode="auto">
          <a:xfrm rot="10800000">
            <a:off x="307975" y="4802188"/>
            <a:ext cx="376238" cy="719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en-US" altLang="zh-TW" sz="1200">
                <a:cs typeface="Arial" charset="0"/>
              </a:rPr>
              <a:t>Eligibility</a:t>
            </a:r>
            <a:endParaRPr kumimoji="0" lang="zh-TW" altLang="en-US" sz="1200">
              <a:cs typeface="Arial" charset="0"/>
            </a:endParaRPr>
          </a:p>
        </p:txBody>
      </p:sp>
      <p:sp>
        <p:nvSpPr>
          <p:cNvPr id="13319" name="文字方塊 24"/>
          <p:cNvSpPr txBox="1">
            <a:spLocks noChangeArrowheads="1"/>
          </p:cNvSpPr>
          <p:nvPr/>
        </p:nvSpPr>
        <p:spPr bwMode="auto">
          <a:xfrm rot="10800000">
            <a:off x="307975" y="5978525"/>
            <a:ext cx="376238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en-US" altLang="zh-TW" sz="1200">
                <a:cs typeface="Arial" charset="0"/>
              </a:rPr>
              <a:t>Included</a:t>
            </a:r>
            <a:endParaRPr kumimoji="0" lang="zh-TW" altLang="en-US" sz="1200">
              <a:cs typeface="Arial" charset="0"/>
            </a:endParaRPr>
          </a:p>
        </p:txBody>
      </p:sp>
      <p:sp>
        <p:nvSpPr>
          <p:cNvPr id="13320" name="文字方塊 3"/>
          <p:cNvSpPr txBox="1">
            <a:spLocks noChangeArrowheads="1"/>
          </p:cNvSpPr>
          <p:nvPr/>
        </p:nvSpPr>
        <p:spPr bwMode="auto">
          <a:xfrm>
            <a:off x="827088" y="188913"/>
            <a:ext cx="1800225" cy="27084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000" b="1" dirty="0">
                <a:cs typeface="Arial" charset="0"/>
              </a:rPr>
              <a:t>Article search: </a:t>
            </a:r>
          </a:p>
          <a:p>
            <a:r>
              <a:rPr kumimoji="0" lang="en-US" altLang="zh-TW" sz="1000" dirty="0">
                <a:cs typeface="Arial" charset="0"/>
              </a:rPr>
              <a:t>Database: </a:t>
            </a:r>
            <a:r>
              <a:rPr lang="en-US" altLang="zh-TW" sz="1000" dirty="0" err="1"/>
              <a:t>Pubmed</a:t>
            </a:r>
            <a:endParaRPr lang="zh-TW" altLang="zh-TW" sz="1000" dirty="0"/>
          </a:p>
          <a:p>
            <a:r>
              <a:rPr kumimoji="0" lang="en-US" altLang="zh-TW" sz="1000" dirty="0">
                <a:cs typeface="Arial" charset="0"/>
              </a:rPr>
              <a:t>Keyword: </a:t>
            </a:r>
            <a:r>
              <a:rPr lang="en-US" altLang="zh-TW" sz="1000" dirty="0"/>
              <a:t>(omega-3 fatty acids or HUFAs or 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docosahexaenoic acid or ethyl-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lipoic acid or linoleic acid) AND (autism or autism spectrum disorder or ASD or Asperger or Pervasive development disorder or PPD)  </a:t>
            </a:r>
            <a:endParaRPr kumimoji="0" lang="en-US" altLang="zh-TW" sz="1000" dirty="0">
              <a:cs typeface="Arial" charset="0"/>
            </a:endParaRPr>
          </a:p>
          <a:p>
            <a:r>
              <a:rPr kumimoji="0" lang="en-US" altLang="zh-TW" sz="1000" dirty="0">
                <a:cs typeface="Arial" charset="0"/>
              </a:rPr>
              <a:t>Limits: No</a:t>
            </a:r>
          </a:p>
          <a:p>
            <a:r>
              <a:rPr kumimoji="0" lang="en-US" altLang="zh-TW" sz="1000" dirty="0">
                <a:cs typeface="Arial" charset="0"/>
              </a:rPr>
              <a:t>Date: date available to June 21</a:t>
            </a:r>
            <a:r>
              <a:rPr kumimoji="0" lang="en-US" altLang="zh-TW" sz="1000" baseline="30000" dirty="0">
                <a:cs typeface="Arial" charset="0"/>
              </a:rPr>
              <a:t>st</a:t>
            </a:r>
            <a:r>
              <a:rPr kumimoji="0" lang="en-US" altLang="zh-TW" sz="1000" dirty="0">
                <a:cs typeface="Arial" charset="0"/>
              </a:rPr>
              <a:t>, 2017</a:t>
            </a:r>
          </a:p>
          <a:p>
            <a:r>
              <a:rPr kumimoji="0" lang="en-US" altLang="zh-TW" sz="1000" dirty="0">
                <a:cs typeface="Arial" charset="0"/>
              </a:rPr>
              <a:t>(n=140)</a:t>
            </a:r>
            <a:endParaRPr kumimoji="0" lang="zh-TW" altLang="en-US" sz="1000" dirty="0">
              <a:cs typeface="Arial" charset="0"/>
            </a:endParaRPr>
          </a:p>
        </p:txBody>
      </p:sp>
      <p:cxnSp>
        <p:nvCxnSpPr>
          <p:cNvPr id="9" name="直線接點 8"/>
          <p:cNvCxnSpPr/>
          <p:nvPr/>
        </p:nvCxnSpPr>
        <p:spPr>
          <a:xfrm>
            <a:off x="1692275" y="2897188"/>
            <a:ext cx="0" cy="315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22" name="文字方塊 3"/>
          <p:cNvSpPr txBox="1">
            <a:spLocks noChangeArrowheads="1"/>
          </p:cNvSpPr>
          <p:nvPr/>
        </p:nvSpPr>
        <p:spPr bwMode="auto">
          <a:xfrm>
            <a:off x="2771775" y="188913"/>
            <a:ext cx="1800225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000" b="1" dirty="0">
                <a:cs typeface="Arial" charset="0"/>
              </a:rPr>
              <a:t>Article search: </a:t>
            </a:r>
          </a:p>
          <a:p>
            <a:r>
              <a:rPr kumimoji="0" lang="en-US" altLang="zh-TW" sz="1000" dirty="0">
                <a:cs typeface="Arial" charset="0"/>
              </a:rPr>
              <a:t>Database: </a:t>
            </a:r>
            <a:r>
              <a:rPr lang="en-US" altLang="zh-TW" sz="1000" dirty="0"/>
              <a:t>ScienceDirect</a:t>
            </a:r>
            <a:endParaRPr lang="zh-TW" altLang="zh-TW" sz="1000" dirty="0"/>
          </a:p>
          <a:p>
            <a:r>
              <a:rPr kumimoji="0" lang="en-US" altLang="zh-TW" sz="1000" dirty="0">
                <a:cs typeface="Arial" charset="0"/>
              </a:rPr>
              <a:t>Keyword</a:t>
            </a:r>
            <a:r>
              <a:rPr lang="en-US" altLang="zh-TW" sz="1000" dirty="0"/>
              <a:t>(omega-3 fatty acids) AND (autism OR autism spectrum disorder)</a:t>
            </a:r>
            <a:endParaRPr kumimoji="0" lang="en-US" altLang="zh-TW" sz="1000" dirty="0">
              <a:cs typeface="Arial" charset="0"/>
            </a:endParaRPr>
          </a:p>
          <a:p>
            <a:r>
              <a:rPr kumimoji="0" lang="en-US" altLang="zh-TW" sz="1000" dirty="0">
                <a:cs typeface="Arial" charset="0"/>
              </a:rPr>
              <a:t>Filter: No</a:t>
            </a:r>
          </a:p>
          <a:p>
            <a:r>
              <a:rPr kumimoji="0" lang="en-US" altLang="zh-TW" sz="1000" dirty="0">
                <a:cs typeface="Arial" charset="0"/>
              </a:rPr>
              <a:t>Date: date available to June 21</a:t>
            </a:r>
            <a:r>
              <a:rPr kumimoji="0" lang="en-US" altLang="zh-TW" sz="1000" baseline="30000" dirty="0">
                <a:cs typeface="Arial" charset="0"/>
              </a:rPr>
              <a:t>st</a:t>
            </a:r>
            <a:r>
              <a:rPr kumimoji="0" lang="en-US" altLang="zh-TW" sz="1000" dirty="0">
                <a:cs typeface="Arial" charset="0"/>
              </a:rPr>
              <a:t>, 2017</a:t>
            </a:r>
          </a:p>
          <a:p>
            <a:r>
              <a:rPr kumimoji="0" lang="en-US" altLang="zh-TW" sz="1000" dirty="0">
                <a:cs typeface="Arial" charset="0"/>
              </a:rPr>
              <a:t>(n=493)</a:t>
            </a:r>
            <a:endParaRPr kumimoji="0" lang="zh-TW" altLang="en-US" sz="1000" dirty="0">
              <a:cs typeface="Arial" charset="0"/>
            </a:endParaRPr>
          </a:p>
        </p:txBody>
      </p:sp>
      <p:cxnSp>
        <p:nvCxnSpPr>
          <p:cNvPr id="36" name="直線接點 35"/>
          <p:cNvCxnSpPr/>
          <p:nvPr/>
        </p:nvCxnSpPr>
        <p:spPr>
          <a:xfrm>
            <a:off x="3711575" y="1648464"/>
            <a:ext cx="0" cy="154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V="1">
            <a:off x="1692275" y="3203575"/>
            <a:ext cx="6156325" cy="9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4714875" y="3213100"/>
            <a:ext cx="0" cy="503238"/>
          </a:xfrm>
          <a:prstGeom prst="line">
            <a:avLst/>
          </a:prstGeom>
          <a:ln>
            <a:headEnd type="none"/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接點 39"/>
          <p:cNvCxnSpPr/>
          <p:nvPr/>
        </p:nvCxnSpPr>
        <p:spPr>
          <a:xfrm flipH="1">
            <a:off x="4714875" y="5322888"/>
            <a:ext cx="0" cy="644525"/>
          </a:xfrm>
          <a:prstGeom prst="line">
            <a:avLst/>
          </a:prstGeom>
          <a:ln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>
            <a:off x="4716463" y="5576888"/>
            <a:ext cx="1655762" cy="0"/>
          </a:xfrm>
          <a:prstGeom prst="line">
            <a:avLst/>
          </a:prstGeom>
          <a:ln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28" name="文字方塊 3"/>
          <p:cNvSpPr txBox="1">
            <a:spLocks noChangeArrowheads="1"/>
          </p:cNvSpPr>
          <p:nvPr/>
        </p:nvSpPr>
        <p:spPr bwMode="auto">
          <a:xfrm>
            <a:off x="4859338" y="188913"/>
            <a:ext cx="1800225" cy="27084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000" b="1" dirty="0">
                <a:cs typeface="Arial" charset="0"/>
              </a:rPr>
              <a:t>Article search: </a:t>
            </a:r>
          </a:p>
          <a:p>
            <a:r>
              <a:rPr kumimoji="0" lang="en-US" altLang="zh-TW" sz="1000" dirty="0">
                <a:cs typeface="Arial" charset="0"/>
              </a:rPr>
              <a:t>Database: </a:t>
            </a:r>
            <a:r>
              <a:rPr lang="en-US" altLang="zh-TW" sz="1000" dirty="0"/>
              <a:t>Cochrane Library</a:t>
            </a:r>
            <a:endParaRPr lang="zh-TW" altLang="zh-TW" sz="1000" dirty="0"/>
          </a:p>
          <a:p>
            <a:r>
              <a:rPr kumimoji="0" lang="en-US" altLang="zh-TW" sz="1000" dirty="0">
                <a:cs typeface="Arial" charset="0"/>
              </a:rPr>
              <a:t>Keyword: </a:t>
            </a:r>
            <a:r>
              <a:rPr lang="en-US" altLang="zh-TW" sz="1000" dirty="0"/>
              <a:t>(omega-3 fatty acids or HUFAs or 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docosahexaenoic acid or ethyl-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lipoic acid or linoleic acid) AND (autism or autism spectrum disorder or ASD or Asperger or Pervasive development disorder or PPD)  </a:t>
            </a:r>
            <a:endParaRPr kumimoji="0" lang="en-US" altLang="zh-TW" sz="1000" dirty="0">
              <a:cs typeface="Arial" charset="0"/>
            </a:endParaRPr>
          </a:p>
          <a:p>
            <a:r>
              <a:rPr kumimoji="0" lang="en-US" altLang="zh-TW" sz="1000" dirty="0">
                <a:cs typeface="Arial" charset="0"/>
              </a:rPr>
              <a:t>Limits: No</a:t>
            </a:r>
          </a:p>
          <a:p>
            <a:r>
              <a:rPr kumimoji="0" lang="en-US" altLang="zh-TW" sz="1000" dirty="0">
                <a:cs typeface="Arial" charset="0"/>
              </a:rPr>
              <a:t>Date: date available to June 21</a:t>
            </a:r>
            <a:r>
              <a:rPr kumimoji="0" lang="en-US" altLang="zh-TW" sz="1000" baseline="30000" dirty="0">
                <a:cs typeface="Arial" charset="0"/>
              </a:rPr>
              <a:t>st</a:t>
            </a:r>
            <a:r>
              <a:rPr kumimoji="0" lang="en-US" altLang="zh-TW" sz="1000" dirty="0">
                <a:cs typeface="Arial" charset="0"/>
              </a:rPr>
              <a:t>, 2017</a:t>
            </a:r>
          </a:p>
          <a:p>
            <a:r>
              <a:rPr kumimoji="0" lang="en-US" altLang="zh-TW" sz="1000" dirty="0">
                <a:cs typeface="Arial" charset="0"/>
              </a:rPr>
              <a:t>(n=25)</a:t>
            </a:r>
          </a:p>
        </p:txBody>
      </p:sp>
      <p:sp>
        <p:nvSpPr>
          <p:cNvPr id="13329" name="文字方塊 3"/>
          <p:cNvSpPr txBox="1">
            <a:spLocks noChangeArrowheads="1"/>
          </p:cNvSpPr>
          <p:nvPr/>
        </p:nvSpPr>
        <p:spPr bwMode="auto">
          <a:xfrm>
            <a:off x="6948488" y="188913"/>
            <a:ext cx="1800225" cy="27084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000" b="1" dirty="0">
                <a:cs typeface="Arial" charset="0"/>
              </a:rPr>
              <a:t>Article search: </a:t>
            </a:r>
          </a:p>
          <a:p>
            <a:r>
              <a:rPr kumimoji="0" lang="en-US" altLang="zh-TW" sz="1000" dirty="0">
                <a:cs typeface="Arial" charset="0"/>
              </a:rPr>
              <a:t>Database: </a:t>
            </a:r>
            <a:r>
              <a:rPr lang="en-US" altLang="zh-TW" sz="1000" dirty="0"/>
              <a:t>ClinicalTrials.gov</a:t>
            </a:r>
            <a:endParaRPr lang="zh-TW" altLang="zh-TW" sz="1000" dirty="0"/>
          </a:p>
          <a:p>
            <a:r>
              <a:rPr kumimoji="0" lang="en-US" altLang="zh-TW" sz="1000" dirty="0">
                <a:cs typeface="Arial" charset="0"/>
              </a:rPr>
              <a:t>Keyword: </a:t>
            </a:r>
            <a:r>
              <a:rPr lang="en-US" altLang="zh-TW" sz="1000" dirty="0"/>
              <a:t>(omega-3 fatty acids or HUFAs or 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docosahexaenoic acid or ethyl-</a:t>
            </a:r>
            <a:r>
              <a:rPr lang="en-US" altLang="zh-TW" sz="1000" dirty="0" err="1"/>
              <a:t>eicosapentaenoic</a:t>
            </a:r>
            <a:r>
              <a:rPr lang="en-US" altLang="zh-TW" sz="1000" dirty="0"/>
              <a:t> acid or lipoic acid or linoleic acid) AND (autism or autism spectrum disorder or ASD or Asperger or Pervasive development disorder or PPD)  </a:t>
            </a:r>
            <a:endParaRPr kumimoji="0" lang="en-US" altLang="zh-TW" sz="1000" dirty="0">
              <a:cs typeface="Arial" charset="0"/>
            </a:endParaRPr>
          </a:p>
          <a:p>
            <a:r>
              <a:rPr kumimoji="0" lang="en-US" altLang="zh-TW" sz="1000" dirty="0">
                <a:cs typeface="Arial" charset="0"/>
              </a:rPr>
              <a:t>Limits: No</a:t>
            </a:r>
          </a:p>
          <a:p>
            <a:r>
              <a:rPr kumimoji="0" lang="en-US" altLang="zh-TW" sz="1000" dirty="0">
                <a:cs typeface="Arial" charset="0"/>
              </a:rPr>
              <a:t>Date: date available to June 21</a:t>
            </a:r>
            <a:r>
              <a:rPr kumimoji="0" lang="en-US" altLang="zh-TW" sz="1000" baseline="30000" dirty="0">
                <a:cs typeface="Arial" charset="0"/>
              </a:rPr>
              <a:t>st</a:t>
            </a:r>
            <a:r>
              <a:rPr kumimoji="0" lang="en-US" altLang="zh-TW" sz="1000" dirty="0">
                <a:cs typeface="Arial" charset="0"/>
              </a:rPr>
              <a:t>, 2017</a:t>
            </a:r>
          </a:p>
          <a:p>
            <a:r>
              <a:rPr kumimoji="0" lang="en-US" altLang="zh-TW" sz="1000" dirty="0">
                <a:cs typeface="Arial" charset="0"/>
              </a:rPr>
              <a:t>(n=9)</a:t>
            </a:r>
          </a:p>
        </p:txBody>
      </p:sp>
      <p:cxnSp>
        <p:nvCxnSpPr>
          <p:cNvPr id="52" name="直線接點 51"/>
          <p:cNvCxnSpPr>
            <a:stCxn id="13329" idx="2"/>
          </p:cNvCxnSpPr>
          <p:nvPr/>
        </p:nvCxnSpPr>
        <p:spPr>
          <a:xfrm flipH="1">
            <a:off x="7839077" y="2897347"/>
            <a:ext cx="9524" cy="2982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接點 60"/>
          <p:cNvCxnSpPr/>
          <p:nvPr/>
        </p:nvCxnSpPr>
        <p:spPr>
          <a:xfrm flipH="1">
            <a:off x="5749925" y="2897188"/>
            <a:ext cx="9525" cy="298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4716463" y="4292600"/>
            <a:ext cx="0" cy="504825"/>
          </a:xfrm>
          <a:prstGeom prst="line">
            <a:avLst/>
          </a:prstGeom>
          <a:ln>
            <a:headEnd type="none"/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33" name="文字方塊 6"/>
          <p:cNvSpPr txBox="1">
            <a:spLocks noChangeArrowheads="1"/>
          </p:cNvSpPr>
          <p:nvPr/>
        </p:nvSpPr>
        <p:spPr bwMode="auto">
          <a:xfrm>
            <a:off x="3492500" y="3746500"/>
            <a:ext cx="244792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 sz="1400" dirty="0">
                <a:cs typeface="Arial" charset="0"/>
              </a:rPr>
              <a:t>After removal of duplication</a:t>
            </a:r>
          </a:p>
          <a:p>
            <a:pPr algn="ctr"/>
            <a:r>
              <a:rPr kumimoji="0" lang="en-US" altLang="zh-TW" sz="1400" dirty="0">
                <a:cs typeface="Arial" charset="0"/>
              </a:rPr>
              <a:t>(n=525)</a:t>
            </a:r>
          </a:p>
        </p:txBody>
      </p:sp>
      <p:sp>
        <p:nvSpPr>
          <p:cNvPr id="13334" name="文字方塊 18"/>
          <p:cNvSpPr txBox="1">
            <a:spLocks noChangeArrowheads="1"/>
          </p:cNvSpPr>
          <p:nvPr/>
        </p:nvSpPr>
        <p:spPr bwMode="auto">
          <a:xfrm>
            <a:off x="6370638" y="4149725"/>
            <a:ext cx="1512887" cy="738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400" dirty="0">
                <a:cs typeface="Arial" charset="0"/>
              </a:rPr>
              <a:t>Excluding articles</a:t>
            </a:r>
          </a:p>
          <a:p>
            <a:r>
              <a:rPr kumimoji="0" lang="en-US" altLang="zh-TW" sz="1400" dirty="0">
                <a:cs typeface="Arial" charset="0"/>
              </a:rPr>
              <a:t>(n=491)</a:t>
            </a:r>
          </a:p>
        </p:txBody>
      </p:sp>
      <p:cxnSp>
        <p:nvCxnSpPr>
          <p:cNvPr id="25" name="直線接點 24"/>
          <p:cNvCxnSpPr/>
          <p:nvPr/>
        </p:nvCxnSpPr>
        <p:spPr>
          <a:xfrm>
            <a:off x="4716463" y="4518025"/>
            <a:ext cx="1654175" cy="0"/>
          </a:xfrm>
          <a:prstGeom prst="line">
            <a:avLst/>
          </a:prstGeom>
          <a:ln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12168" y="6005993"/>
            <a:ext cx="118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Figure S1</a:t>
            </a:r>
          </a:p>
        </p:txBody>
      </p:sp>
    </p:spTree>
    <p:extLst>
      <p:ext uri="{BB962C8B-B14F-4D97-AF65-F5344CB8AC3E}">
        <p14:creationId xmlns:p14="http://schemas.microsoft.com/office/powerpoint/2010/main" val="333325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DB570ED8-EC69-4FF8-B629-C86810BF63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774" t="10832" r="13548" b="3273"/>
          <a:stretch/>
        </p:blipFill>
        <p:spPr>
          <a:xfrm>
            <a:off x="955521" y="1412776"/>
            <a:ext cx="7285703" cy="3854246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F6EB7823-1354-40A4-8EB3-503F3EECCAB9}"/>
              </a:ext>
            </a:extLst>
          </p:cNvPr>
          <p:cNvSpPr txBox="1"/>
          <p:nvPr/>
        </p:nvSpPr>
        <p:spPr>
          <a:xfrm>
            <a:off x="801272" y="6361583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2I funnel plot of discontinue treatment due to side effect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3617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文字方塊 108"/>
          <p:cNvSpPr txBox="1"/>
          <p:nvPr/>
        </p:nvSpPr>
        <p:spPr>
          <a:xfrm>
            <a:off x="1259632" y="6505599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2A funnel plot of ABC hyperactivities subscale</a:t>
            </a:r>
            <a:endParaRPr lang="zh-TW" altLang="en-US" sz="1400" dirty="0">
              <a:latin typeface="+mn-lt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CB56F46-A6F4-42A7-B790-77ACCB5588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04" t="11271" r="12796" b="3931"/>
          <a:stretch/>
        </p:blipFill>
        <p:spPr>
          <a:xfrm>
            <a:off x="1217240" y="1393031"/>
            <a:ext cx="7315200" cy="38050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7647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Figure S2</a:t>
            </a:r>
          </a:p>
        </p:txBody>
      </p:sp>
    </p:spTree>
    <p:extLst>
      <p:ext uri="{BB962C8B-B14F-4D97-AF65-F5344CB8AC3E}">
        <p14:creationId xmlns:p14="http://schemas.microsoft.com/office/powerpoint/2010/main" val="180571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3E5E36B3-F04D-42D6-811E-D7B5F81D46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82" t="11131" r="13441" b="4244"/>
          <a:stretch/>
        </p:blipFill>
        <p:spPr>
          <a:xfrm>
            <a:off x="1348241" y="1393112"/>
            <a:ext cx="7285703" cy="3805084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7E633A35-A043-43B7-9C86-075C7BE3BDDF}"/>
              </a:ext>
            </a:extLst>
          </p:cNvPr>
          <p:cNvSpPr txBox="1"/>
          <p:nvPr/>
        </p:nvSpPr>
        <p:spPr>
          <a:xfrm>
            <a:off x="1259632" y="6361583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2B funnel plot of ABC lethargy subscale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1732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85DA9142-40D2-4A82-84D5-CF19C9C061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96" t="10913" r="13333" b="4025"/>
          <a:stretch/>
        </p:blipFill>
        <p:spPr>
          <a:xfrm>
            <a:off x="1295897" y="1380096"/>
            <a:ext cx="7275871" cy="3824748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EEC3945A-E82C-4C0A-B764-8C5D120B05E9}"/>
              </a:ext>
            </a:extLst>
          </p:cNvPr>
          <p:cNvSpPr txBox="1"/>
          <p:nvPr/>
        </p:nvSpPr>
        <p:spPr>
          <a:xfrm>
            <a:off x="1259632" y="6361583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2C funnel plot of ABC stereotypy subscale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322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DC2B0966-84B2-4352-9631-0562C40597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82" t="10257" r="13441" b="3806"/>
          <a:stretch/>
        </p:blipFill>
        <p:spPr>
          <a:xfrm>
            <a:off x="879928" y="1353784"/>
            <a:ext cx="7285703" cy="3864079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FEA4BA2E-92BF-4866-A6B3-E233E36963AA}"/>
              </a:ext>
            </a:extLst>
          </p:cNvPr>
          <p:cNvSpPr txBox="1"/>
          <p:nvPr/>
        </p:nvSpPr>
        <p:spPr>
          <a:xfrm>
            <a:off x="1259632" y="6361583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2D funnel plot of ABC inappropriate speech subscale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246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D76CFAD3-E924-4053-B953-37627E3662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59" t="10476" r="13226" b="3805"/>
          <a:stretch/>
        </p:blipFill>
        <p:spPr>
          <a:xfrm>
            <a:off x="580104" y="1363616"/>
            <a:ext cx="7334864" cy="3854247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06251079-D94D-4864-95E6-BBF40762AF5A}"/>
              </a:ext>
            </a:extLst>
          </p:cNvPr>
          <p:cNvSpPr txBox="1"/>
          <p:nvPr/>
        </p:nvSpPr>
        <p:spPr>
          <a:xfrm>
            <a:off x="1259632" y="6361583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2E funnel plot of ABC irritability subscale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22697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ACBD5D0A-C9C2-4D28-AEBE-FCC0AFDFCF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67" t="10913" r="13333" b="2931"/>
          <a:stretch/>
        </p:blipFill>
        <p:spPr>
          <a:xfrm>
            <a:off x="251520" y="1561482"/>
            <a:ext cx="7315200" cy="387391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6CA81047-D0ED-4E2F-BD14-C3C1D8D986BC}"/>
              </a:ext>
            </a:extLst>
          </p:cNvPr>
          <p:cNvSpPr txBox="1"/>
          <p:nvPr/>
        </p:nvSpPr>
        <p:spPr>
          <a:xfrm>
            <a:off x="798088" y="6361583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2F funnel plot of clinical improvement via CGI-I measurement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6123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CE94A11F-EB91-41E7-8623-C5F5F5B7F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774" t="10475" r="13011" b="4025"/>
          <a:stretch/>
        </p:blipFill>
        <p:spPr>
          <a:xfrm>
            <a:off x="35496" y="1373448"/>
            <a:ext cx="7334865" cy="3844413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11B92C79-ED0B-474B-8BB4-89D55391596B}"/>
              </a:ext>
            </a:extLst>
          </p:cNvPr>
          <p:cNvSpPr txBox="1"/>
          <p:nvPr/>
        </p:nvSpPr>
        <p:spPr>
          <a:xfrm>
            <a:off x="794904" y="6361583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2G funnel plot of SRS total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18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56BFA697-7188-4810-BC08-EF0173B728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66" t="10176" r="13011" b="3053"/>
          <a:stretch/>
        </p:blipFill>
        <p:spPr>
          <a:xfrm>
            <a:off x="668592" y="1412776"/>
            <a:ext cx="7344697" cy="3893575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A093EC41-487F-4F7D-A574-4677736D22DC}"/>
              </a:ext>
            </a:extLst>
          </p:cNvPr>
          <p:cNvSpPr txBox="1"/>
          <p:nvPr/>
        </p:nvSpPr>
        <p:spPr>
          <a:xfrm>
            <a:off x="798088" y="6361583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>
                <a:latin typeface="+mn-lt"/>
              </a:rPr>
              <a:t>Figure supplement figure 2H funnel plot of drop out rate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85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382</Words>
  <Application>Microsoft Office PowerPoint</Application>
  <PresentationFormat>On-screen Show (4:3)</PresentationFormat>
  <Paragraphs>52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新細明體</vt:lpstr>
      <vt:lpstr>Arial</vt:lpstr>
      <vt:lpstr>Calibri</vt:lpstr>
      <vt:lpstr>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Boon Lee</cp:lastModifiedBy>
  <cp:revision>107</cp:revision>
  <dcterms:created xsi:type="dcterms:W3CDTF">2014-08-18T11:57:38Z</dcterms:created>
  <dcterms:modified xsi:type="dcterms:W3CDTF">2017-09-21T02:36:13Z</dcterms:modified>
</cp:coreProperties>
</file>