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68" r:id="rId6"/>
    <p:sldId id="266" r:id="rId7"/>
    <p:sldId id="265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2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FACF-CE34-47BF-989C-D32CA14AA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ECBB-A2A1-495E-85AD-400FFBA6F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7FF9C-763E-4EE5-B915-3EC7912A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E6239-5886-4E75-92C5-3ACDF557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76DDF-BE0D-4951-9EBE-4276902B1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159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B9DD-D99F-4DFB-B1FE-85B26899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BA298-55D6-492B-98FA-7EAF26A1D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10FCB-5FA9-4955-95FB-A3F3FA62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1AB-7900-4EFF-9C46-DEB8A8D3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2B009-340C-4A0A-ADB0-2498E566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529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A1313B-D8E6-4E8E-905B-CC8F0F77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A24AB-D622-4ADF-918C-CE94C0220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2241E-EB8F-4B7E-8CE8-0CF76E66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5CB08-3ACC-423E-A49E-7EC054A5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183FF-4E1F-4C52-8518-A886ED7D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83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8CD1-C1E4-4988-A99B-59AB48D3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F56B7-FF50-4E56-9776-DAD636A2D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00690-5D06-4E40-96B3-2F9AA9C2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7C8BF-B0F5-47E9-8851-AB658B7C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E4411-3124-498D-AC5F-C8DFFC64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113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5686-56D2-4955-9279-72020F55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319E7-4E72-4ADC-B1D8-C1341043B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0F94A-37BF-455B-B785-FF8800C9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5682-056A-4BF9-81F5-D11CEEE7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E2556-49BD-4522-A172-C91BA2DC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572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1D73-F811-44E6-931D-C7D90266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2BF1-2C4F-46B8-BA19-8FADA063D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BAD2-C357-40E7-804F-25EF5DECB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F399D-C64C-42EA-A37E-4FA9D910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633A2-7267-4166-BAA2-A352288A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433BA-3113-47B0-A292-A8F34303A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641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FA89-5282-48C4-B89D-C196D855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7403E-5603-4CB2-8FAD-050C70106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E0F3E-45F9-46CB-A2CB-8B884794F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20098-E758-4874-842E-3A8478E47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407FB-F229-43A1-81E1-5E5FDD728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D203E-B7D4-44E7-96AC-2B293330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7D4D37-249C-4076-AA84-6D4921A2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95D6D-E893-4E06-AEE5-F2511054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21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5BB7-7D97-4726-AC70-0B883FEC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6CED6-FED2-411C-BBAC-3EEA7264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9B72F-3B02-4AE1-81DE-81F35E94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E397D-4506-473F-A3F5-DDE98604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008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51018-22B3-4E6C-A463-134C25C6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925-64EB-40A1-8334-4B78DEAE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4E64B-E99C-441C-B575-E732BB4F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884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BF23-6976-4E61-A802-DD178988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BE7AF-6F5B-4C45-8F74-B2470F92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5DA9A-B4D3-4675-A469-E7D12D04C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1254F-F48F-47E6-93F9-6095AC4C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9509B-EC9B-430C-91D5-A81C122C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439E5-9269-48DC-AF17-0A6FBC5D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85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B699-F448-46C2-B060-0AFF84B5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148F4-1399-4F51-8A0B-5BF8844E5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CE05A-39C5-45F9-9DA8-B14C6FC04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3E24E-22FF-426C-B452-D7D0CC4EF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F9183-3081-4502-9972-62291DC3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1BB3-A228-4C88-88F8-E738C40E2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68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CBE68-7605-479E-98FC-6F083C6CD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E4C06-7D46-47C5-906F-CA20F8E3C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56B9-7E2F-4C3B-B1ED-77B7B8FCC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98769-219B-4216-889A-CB57BB5974A9}" type="datetimeFigureOut">
              <a:rPr lang="en-NZ" smtClean="0"/>
              <a:t>8/04/2020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81A8C-4DB2-48D9-9EFC-AFA75B04E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5E849-D5DE-49AA-BADA-C56849232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054AE-A42B-4709-AFCB-DFF6472A4A6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47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00" y="341611"/>
            <a:ext cx="1950919" cy="1950919"/>
          </a:xfrm>
          <a:prstGeom prst="rect">
            <a:avLst/>
          </a:prstGeom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626487" y="30299"/>
          <a:ext cx="3636980" cy="257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4292600" imgH="3035300" progId="Origin50.Graph">
                  <p:embed/>
                </p:oleObj>
              </mc:Choice>
              <mc:Fallback>
                <p:oleObj r:id="rId4" imgW="4292600" imgH="3035300" progId="Origin50.Graph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26487" y="30299"/>
                        <a:ext cx="3636980" cy="257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794800B-279B-4BEC-8F74-63DFE6042814}"/>
              </a:ext>
            </a:extLst>
          </p:cNvPr>
          <p:cNvSpPr/>
          <p:nvPr/>
        </p:nvSpPr>
        <p:spPr>
          <a:xfrm>
            <a:off x="3048000" y="2871796"/>
            <a:ext cx="6096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 S1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 image (left) and Particle size distribution (right) of SPIO.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277569" y="1722012"/>
          <a:ext cx="3637209" cy="2534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3" imgW="4140200" imgH="2882900" progId="Origin50.Graph">
                  <p:embed/>
                </p:oleObj>
              </mc:Choice>
              <mc:Fallback>
                <p:oleObj r:id="rId3" imgW="4140200" imgH="2882900" progId="Origin50.Graph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7569" y="1722012"/>
                        <a:ext cx="3637209" cy="2534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AE88FCD-B088-4DE5-A9AA-F5E320540793}"/>
              </a:ext>
            </a:extLst>
          </p:cNvPr>
          <p:cNvSpPr/>
          <p:nvPr/>
        </p:nvSpPr>
        <p:spPr>
          <a:xfrm>
            <a:off x="3818419" y="4558495"/>
            <a:ext cx="4732962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 S2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 curve line of Iron Assay.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277453" y="332656"/>
          <a:ext cx="3637209" cy="2534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3" imgW="4140200" imgH="2882900" progId="Origin50.Graph">
                  <p:embed/>
                </p:oleObj>
              </mc:Choice>
              <mc:Fallback>
                <p:oleObj r:id="rId3" imgW="4140200" imgH="2882900" progId="Origin50.Graph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7453" y="332656"/>
                        <a:ext cx="3637209" cy="2534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0ACEA89-B37A-453A-9F12-CAC6DF726D34}"/>
              </a:ext>
            </a:extLst>
          </p:cNvPr>
          <p:cNvSpPr/>
          <p:nvPr/>
        </p:nvSpPr>
        <p:spPr>
          <a:xfrm>
            <a:off x="3048000" y="2871796"/>
            <a:ext cx="6096000" cy="11144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 S3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Cytotoxicity of SPIO against MC38 cells at different concentrations (incubation time 48 h).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538" y="865828"/>
            <a:ext cx="3945221" cy="49436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37483" y="564540"/>
            <a:ext cx="471604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DOX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58933" y="564540"/>
            <a:ext cx="1273105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DOX-SPIO@MSCs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566597" y="564540"/>
            <a:ext cx="614271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Control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72380" y="564540"/>
            <a:ext cx="816249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DOX-SPIO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789208" y="1223706"/>
            <a:ext cx="554960" cy="2700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155" b="1">
                <a:latin typeface="Times New Roman" panose="02020603050405020304" charset="0"/>
                <a:cs typeface="Times New Roman" panose="02020603050405020304" charset="0"/>
              </a:rPr>
              <a:t>Heart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813494" y="2229294"/>
            <a:ext cx="530915" cy="2700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155" b="1">
                <a:latin typeface="Times New Roman" panose="02020603050405020304" charset="0"/>
                <a:cs typeface="Times New Roman" panose="02020603050405020304" charset="0"/>
              </a:rPr>
              <a:t>Liver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739948" y="3232361"/>
            <a:ext cx="603050" cy="2700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155" b="1">
                <a:latin typeface="Times New Roman" panose="02020603050405020304" charset="0"/>
                <a:cs typeface="Times New Roman" panose="02020603050405020304" charset="0"/>
              </a:rPr>
              <a:t>Spleen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821284" y="4226035"/>
            <a:ext cx="521297" cy="2700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155" b="1">
                <a:latin typeface="Times New Roman" panose="02020603050405020304" charset="0"/>
                <a:cs typeface="Times New Roman" panose="02020603050405020304" charset="0"/>
              </a:rPr>
              <a:t>Lung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699166" y="5244454"/>
            <a:ext cx="644728" cy="2700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155" b="1">
                <a:latin typeface="Times New Roman" panose="02020603050405020304" charset="0"/>
                <a:cs typeface="Times New Roman" panose="02020603050405020304" charset="0"/>
              </a:rPr>
              <a:t>Kidney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C2D83A-8D1F-470C-AF98-2BD0BB458424}"/>
              </a:ext>
            </a:extLst>
          </p:cNvPr>
          <p:cNvSpPr/>
          <p:nvPr/>
        </p:nvSpPr>
        <p:spPr>
          <a:xfrm>
            <a:off x="1206500" y="5707708"/>
            <a:ext cx="9537700" cy="111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 S4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H&amp;E staining of major organs from mice after16 days treatment of PBS, free DOX, DOX-SPIO and DOX-SPIO@MSCs. (200× magnification).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79" y="917149"/>
            <a:ext cx="5244170" cy="12716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27416" y="1196951"/>
            <a:ext cx="340093" cy="6501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l"/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Caspase-3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3908806" y="622965"/>
            <a:ext cx="614271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Control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559991" y="622965"/>
            <a:ext cx="1273105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DOX-SPIO@MSCs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120598" y="622965"/>
            <a:ext cx="755335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Free DOX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459320" y="622965"/>
            <a:ext cx="816249" cy="24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0" b="1">
                <a:latin typeface="Times New Roman" panose="02020603050405020304" charset="0"/>
                <a:cs typeface="Times New Roman" panose="02020603050405020304" charset="0"/>
              </a:rPr>
              <a:t>DOX-SPIO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68767D-2287-4D0C-BBB2-6BC22DD90665}"/>
              </a:ext>
            </a:extLst>
          </p:cNvPr>
          <p:cNvSpPr/>
          <p:nvPr/>
        </p:nvSpPr>
        <p:spPr>
          <a:xfrm>
            <a:off x="3048000" y="2871187"/>
            <a:ext cx="6096000" cy="11156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 S5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Caspase-3 immunofluorescence staining of tumor tissue sections. (200× magnification)</a:t>
            </a: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89D60CD2ED204EAFDAF0E3751CDEB7" ma:contentTypeVersion="13" ma:contentTypeDescription="Create a new document." ma:contentTypeScope="" ma:versionID="5573b94b3cd15ded7fbb0f6603961690">
  <xsd:schema xmlns:xsd="http://www.w3.org/2001/XMLSchema" xmlns:xs="http://www.w3.org/2001/XMLSchema" xmlns:p="http://schemas.microsoft.com/office/2006/metadata/properties" xmlns:ns2="8636c50b-363d-4a7d-adb0-cfd422105622" xmlns:ns3="86f7edec-793f-422f-bf86-565db80f0f0d" targetNamespace="http://schemas.microsoft.com/office/2006/metadata/properties" ma:root="true" ma:fieldsID="238dd9466da15f356fdfdb671f0832c4" ns2:_="" ns3:_="">
    <xsd:import namespace="8636c50b-363d-4a7d-adb0-cfd422105622"/>
    <xsd:import namespace="86f7edec-793f-422f-bf86-565db80f0f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6c50b-363d-4a7d-adb0-cfd4221056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7edec-793f-422f-bf86-565db80f0f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36D5F3-06DD-4435-8041-C7F4DEBED22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4ADB9CA-AF47-480B-9428-7FB62E8B0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96F3D9-7EBF-4FA9-B8C1-A0CE175867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36c50b-363d-4a7d-adb0-cfd422105622"/>
    <ds:schemaRef ds:uri="86f7edec-793f-422f-bf86-565db80f0f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108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Origin50.Graph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Ralph, Marina</dc:creator>
  <cp:lastModifiedBy>Zakeri, Fatin</cp:lastModifiedBy>
  <cp:revision>2</cp:revision>
  <dcterms:created xsi:type="dcterms:W3CDTF">2020-02-26T20:33:48Z</dcterms:created>
  <dcterms:modified xsi:type="dcterms:W3CDTF">2020-04-08T02:24:33Z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0x010100B689D60CD2ED204EAFDAF0E3751CDEB7</vt:lpwstr>
  </property>
</Properties>
</file>