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6343650" cy="32924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06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126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956" y="538838"/>
            <a:ext cx="4757738" cy="1146269"/>
          </a:xfrm>
        </p:spPr>
        <p:txBody>
          <a:bodyPr anchor="b"/>
          <a:lstStyle>
            <a:lvl1pPr algn="ctr">
              <a:defRPr sz="288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956" y="1729312"/>
            <a:ext cx="4757738" cy="794919"/>
          </a:xfrm>
        </p:spPr>
        <p:txBody>
          <a:bodyPr/>
          <a:lstStyle>
            <a:lvl1pPr marL="0" indent="0" algn="ctr">
              <a:buNone/>
              <a:defRPr sz="1152"/>
            </a:lvl1pPr>
            <a:lvl2pPr marL="219502" indent="0" algn="ctr">
              <a:buNone/>
              <a:defRPr sz="960"/>
            </a:lvl2pPr>
            <a:lvl3pPr marL="439003" indent="0" algn="ctr">
              <a:buNone/>
              <a:defRPr sz="864"/>
            </a:lvl3pPr>
            <a:lvl4pPr marL="658505" indent="0" algn="ctr">
              <a:buNone/>
              <a:defRPr sz="768"/>
            </a:lvl4pPr>
            <a:lvl5pPr marL="878007" indent="0" algn="ctr">
              <a:buNone/>
              <a:defRPr sz="768"/>
            </a:lvl5pPr>
            <a:lvl6pPr marL="1097509" indent="0" algn="ctr">
              <a:buNone/>
              <a:defRPr sz="768"/>
            </a:lvl6pPr>
            <a:lvl7pPr marL="1317010" indent="0" algn="ctr">
              <a:buNone/>
              <a:defRPr sz="768"/>
            </a:lvl7pPr>
            <a:lvl8pPr marL="1536512" indent="0" algn="ctr">
              <a:buNone/>
              <a:defRPr sz="768"/>
            </a:lvl8pPr>
            <a:lvl9pPr marL="1756014" indent="0" algn="ctr">
              <a:buNone/>
              <a:defRPr sz="76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FCB5-7872-4F8B-96FA-B1C3D3598CA6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69AD-FC7F-4B0E-B8D2-24FBF3F04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935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FCB5-7872-4F8B-96FA-B1C3D3598CA6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69AD-FC7F-4B0E-B8D2-24FBF3F04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509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39674" y="175294"/>
            <a:ext cx="1367850" cy="2790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6126" y="175294"/>
            <a:ext cx="4024253" cy="27902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FCB5-7872-4F8B-96FA-B1C3D3598CA6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69AD-FC7F-4B0E-B8D2-24FBF3F04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81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FCB5-7872-4F8B-96FA-B1C3D3598CA6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69AD-FC7F-4B0E-B8D2-24FBF3F04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480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822" y="820833"/>
            <a:ext cx="5471398" cy="1369578"/>
          </a:xfrm>
        </p:spPr>
        <p:txBody>
          <a:bodyPr anchor="b"/>
          <a:lstStyle>
            <a:lvl1pPr>
              <a:defRPr sz="288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822" y="2203367"/>
            <a:ext cx="5471398" cy="720229"/>
          </a:xfrm>
        </p:spPr>
        <p:txBody>
          <a:bodyPr/>
          <a:lstStyle>
            <a:lvl1pPr marL="0" indent="0">
              <a:buNone/>
              <a:defRPr sz="1152">
                <a:solidFill>
                  <a:schemeClr val="tx1">
                    <a:tint val="75000"/>
                  </a:schemeClr>
                </a:solidFill>
              </a:defRPr>
            </a:lvl1pPr>
            <a:lvl2pPr marL="219502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2pPr>
            <a:lvl3pPr marL="439003" indent="0">
              <a:buNone/>
              <a:defRPr sz="864">
                <a:solidFill>
                  <a:schemeClr val="tx1">
                    <a:tint val="75000"/>
                  </a:schemeClr>
                </a:solidFill>
              </a:defRPr>
            </a:lvl3pPr>
            <a:lvl4pPr marL="658505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4pPr>
            <a:lvl5pPr marL="878007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5pPr>
            <a:lvl6pPr marL="1097509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6pPr>
            <a:lvl7pPr marL="1317010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7pPr>
            <a:lvl8pPr marL="1536512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8pPr>
            <a:lvl9pPr marL="1756014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FCB5-7872-4F8B-96FA-B1C3D3598CA6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69AD-FC7F-4B0E-B8D2-24FBF3F04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376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6126" y="876469"/>
            <a:ext cx="2696051" cy="20890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11473" y="876469"/>
            <a:ext cx="2696051" cy="20890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FCB5-7872-4F8B-96FA-B1C3D3598CA6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69AD-FC7F-4B0E-B8D2-24FBF3F04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71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952" y="175294"/>
            <a:ext cx="5471398" cy="63639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6952" y="807114"/>
            <a:ext cx="2683661" cy="395554"/>
          </a:xfrm>
        </p:spPr>
        <p:txBody>
          <a:bodyPr anchor="b"/>
          <a:lstStyle>
            <a:lvl1pPr marL="0" indent="0">
              <a:buNone/>
              <a:defRPr sz="1152" b="1"/>
            </a:lvl1pPr>
            <a:lvl2pPr marL="219502" indent="0">
              <a:buNone/>
              <a:defRPr sz="960" b="1"/>
            </a:lvl2pPr>
            <a:lvl3pPr marL="439003" indent="0">
              <a:buNone/>
              <a:defRPr sz="864" b="1"/>
            </a:lvl3pPr>
            <a:lvl4pPr marL="658505" indent="0">
              <a:buNone/>
              <a:defRPr sz="768" b="1"/>
            </a:lvl4pPr>
            <a:lvl5pPr marL="878007" indent="0">
              <a:buNone/>
              <a:defRPr sz="768" b="1"/>
            </a:lvl5pPr>
            <a:lvl6pPr marL="1097509" indent="0">
              <a:buNone/>
              <a:defRPr sz="768" b="1"/>
            </a:lvl6pPr>
            <a:lvl7pPr marL="1317010" indent="0">
              <a:buNone/>
              <a:defRPr sz="768" b="1"/>
            </a:lvl7pPr>
            <a:lvl8pPr marL="1536512" indent="0">
              <a:buNone/>
              <a:defRPr sz="768" b="1"/>
            </a:lvl8pPr>
            <a:lvl9pPr marL="1756014" indent="0">
              <a:buNone/>
              <a:defRPr sz="76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6952" y="1202668"/>
            <a:ext cx="2683661" cy="176894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11473" y="807114"/>
            <a:ext cx="2696878" cy="395554"/>
          </a:xfrm>
        </p:spPr>
        <p:txBody>
          <a:bodyPr anchor="b"/>
          <a:lstStyle>
            <a:lvl1pPr marL="0" indent="0">
              <a:buNone/>
              <a:defRPr sz="1152" b="1"/>
            </a:lvl1pPr>
            <a:lvl2pPr marL="219502" indent="0">
              <a:buNone/>
              <a:defRPr sz="960" b="1"/>
            </a:lvl2pPr>
            <a:lvl3pPr marL="439003" indent="0">
              <a:buNone/>
              <a:defRPr sz="864" b="1"/>
            </a:lvl3pPr>
            <a:lvl4pPr marL="658505" indent="0">
              <a:buNone/>
              <a:defRPr sz="768" b="1"/>
            </a:lvl4pPr>
            <a:lvl5pPr marL="878007" indent="0">
              <a:buNone/>
              <a:defRPr sz="768" b="1"/>
            </a:lvl5pPr>
            <a:lvl6pPr marL="1097509" indent="0">
              <a:buNone/>
              <a:defRPr sz="768" b="1"/>
            </a:lvl6pPr>
            <a:lvl7pPr marL="1317010" indent="0">
              <a:buNone/>
              <a:defRPr sz="768" b="1"/>
            </a:lvl7pPr>
            <a:lvl8pPr marL="1536512" indent="0">
              <a:buNone/>
              <a:defRPr sz="768" b="1"/>
            </a:lvl8pPr>
            <a:lvl9pPr marL="1756014" indent="0">
              <a:buNone/>
              <a:defRPr sz="76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11473" y="1202668"/>
            <a:ext cx="2696878" cy="176894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FCB5-7872-4F8B-96FA-B1C3D3598CA6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69AD-FC7F-4B0E-B8D2-24FBF3F04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94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FCB5-7872-4F8B-96FA-B1C3D3598CA6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69AD-FC7F-4B0E-B8D2-24FBF3F04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278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FCB5-7872-4F8B-96FA-B1C3D3598CA6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69AD-FC7F-4B0E-B8D2-24FBF3F04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18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952" y="219498"/>
            <a:ext cx="2045992" cy="768244"/>
          </a:xfrm>
        </p:spPr>
        <p:txBody>
          <a:bodyPr anchor="b"/>
          <a:lstStyle>
            <a:lvl1pPr>
              <a:defRPr sz="15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6877" y="474056"/>
            <a:ext cx="3211473" cy="2339791"/>
          </a:xfrm>
        </p:spPr>
        <p:txBody>
          <a:bodyPr/>
          <a:lstStyle>
            <a:lvl1pPr>
              <a:defRPr sz="1536"/>
            </a:lvl1pPr>
            <a:lvl2pPr>
              <a:defRPr sz="1344"/>
            </a:lvl2pPr>
            <a:lvl3pPr>
              <a:defRPr sz="1152"/>
            </a:lvl3pPr>
            <a:lvl4pPr>
              <a:defRPr sz="960"/>
            </a:lvl4pPr>
            <a:lvl5pPr>
              <a:defRPr sz="960"/>
            </a:lvl5pPr>
            <a:lvl6pPr>
              <a:defRPr sz="960"/>
            </a:lvl6pPr>
            <a:lvl7pPr>
              <a:defRPr sz="960"/>
            </a:lvl7pPr>
            <a:lvl8pPr>
              <a:defRPr sz="960"/>
            </a:lvl8pPr>
            <a:lvl9pPr>
              <a:defRPr sz="96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6952" y="987743"/>
            <a:ext cx="2045992" cy="1829915"/>
          </a:xfrm>
        </p:spPr>
        <p:txBody>
          <a:bodyPr/>
          <a:lstStyle>
            <a:lvl1pPr marL="0" indent="0">
              <a:buNone/>
              <a:defRPr sz="768"/>
            </a:lvl1pPr>
            <a:lvl2pPr marL="219502" indent="0">
              <a:buNone/>
              <a:defRPr sz="672"/>
            </a:lvl2pPr>
            <a:lvl3pPr marL="439003" indent="0">
              <a:buNone/>
              <a:defRPr sz="576"/>
            </a:lvl3pPr>
            <a:lvl4pPr marL="658505" indent="0">
              <a:buNone/>
              <a:defRPr sz="480"/>
            </a:lvl4pPr>
            <a:lvl5pPr marL="878007" indent="0">
              <a:buNone/>
              <a:defRPr sz="480"/>
            </a:lvl5pPr>
            <a:lvl6pPr marL="1097509" indent="0">
              <a:buNone/>
              <a:defRPr sz="480"/>
            </a:lvl6pPr>
            <a:lvl7pPr marL="1317010" indent="0">
              <a:buNone/>
              <a:defRPr sz="480"/>
            </a:lvl7pPr>
            <a:lvl8pPr marL="1536512" indent="0">
              <a:buNone/>
              <a:defRPr sz="480"/>
            </a:lvl8pPr>
            <a:lvl9pPr marL="1756014" indent="0">
              <a:buNone/>
              <a:defRPr sz="4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FCB5-7872-4F8B-96FA-B1C3D3598CA6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69AD-FC7F-4B0E-B8D2-24FBF3F04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87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952" y="219498"/>
            <a:ext cx="2045992" cy="768244"/>
          </a:xfrm>
        </p:spPr>
        <p:txBody>
          <a:bodyPr anchor="b"/>
          <a:lstStyle>
            <a:lvl1pPr>
              <a:defRPr sz="15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96877" y="474056"/>
            <a:ext cx="3211473" cy="2339791"/>
          </a:xfrm>
        </p:spPr>
        <p:txBody>
          <a:bodyPr anchor="t"/>
          <a:lstStyle>
            <a:lvl1pPr marL="0" indent="0">
              <a:buNone/>
              <a:defRPr sz="1536"/>
            </a:lvl1pPr>
            <a:lvl2pPr marL="219502" indent="0">
              <a:buNone/>
              <a:defRPr sz="1344"/>
            </a:lvl2pPr>
            <a:lvl3pPr marL="439003" indent="0">
              <a:buNone/>
              <a:defRPr sz="1152"/>
            </a:lvl3pPr>
            <a:lvl4pPr marL="658505" indent="0">
              <a:buNone/>
              <a:defRPr sz="960"/>
            </a:lvl4pPr>
            <a:lvl5pPr marL="878007" indent="0">
              <a:buNone/>
              <a:defRPr sz="960"/>
            </a:lvl5pPr>
            <a:lvl6pPr marL="1097509" indent="0">
              <a:buNone/>
              <a:defRPr sz="960"/>
            </a:lvl6pPr>
            <a:lvl7pPr marL="1317010" indent="0">
              <a:buNone/>
              <a:defRPr sz="960"/>
            </a:lvl7pPr>
            <a:lvl8pPr marL="1536512" indent="0">
              <a:buNone/>
              <a:defRPr sz="960"/>
            </a:lvl8pPr>
            <a:lvl9pPr marL="1756014" indent="0">
              <a:buNone/>
              <a:defRPr sz="96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6952" y="987743"/>
            <a:ext cx="2045992" cy="1829915"/>
          </a:xfrm>
        </p:spPr>
        <p:txBody>
          <a:bodyPr/>
          <a:lstStyle>
            <a:lvl1pPr marL="0" indent="0">
              <a:buNone/>
              <a:defRPr sz="768"/>
            </a:lvl1pPr>
            <a:lvl2pPr marL="219502" indent="0">
              <a:buNone/>
              <a:defRPr sz="672"/>
            </a:lvl2pPr>
            <a:lvl3pPr marL="439003" indent="0">
              <a:buNone/>
              <a:defRPr sz="576"/>
            </a:lvl3pPr>
            <a:lvl4pPr marL="658505" indent="0">
              <a:buNone/>
              <a:defRPr sz="480"/>
            </a:lvl4pPr>
            <a:lvl5pPr marL="878007" indent="0">
              <a:buNone/>
              <a:defRPr sz="480"/>
            </a:lvl5pPr>
            <a:lvl6pPr marL="1097509" indent="0">
              <a:buNone/>
              <a:defRPr sz="480"/>
            </a:lvl6pPr>
            <a:lvl7pPr marL="1317010" indent="0">
              <a:buNone/>
              <a:defRPr sz="480"/>
            </a:lvl7pPr>
            <a:lvl8pPr marL="1536512" indent="0">
              <a:buNone/>
              <a:defRPr sz="480"/>
            </a:lvl8pPr>
            <a:lvl9pPr marL="1756014" indent="0">
              <a:buNone/>
              <a:defRPr sz="4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0FCB5-7872-4F8B-96FA-B1C3D3598CA6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369AD-FC7F-4B0E-B8D2-24FBF3F04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380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6126" y="175294"/>
            <a:ext cx="5471398" cy="6363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6126" y="876469"/>
            <a:ext cx="5471398" cy="208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6126" y="3051637"/>
            <a:ext cx="1427321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0FCB5-7872-4F8B-96FA-B1C3D3598CA6}" type="datetimeFigureOut">
              <a:rPr lang="en-US" smtClean="0"/>
              <a:t>8/6/2019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01334" y="3051637"/>
            <a:ext cx="2140982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480203" y="3051637"/>
            <a:ext cx="1427321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369AD-FC7F-4B0E-B8D2-24FBF3F04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613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39003" rtl="0" eaLnBrk="1" latinLnBrk="0" hangingPunct="1">
        <a:lnSpc>
          <a:spcPct val="90000"/>
        </a:lnSpc>
        <a:spcBef>
          <a:spcPct val="0"/>
        </a:spcBef>
        <a:buNone/>
        <a:defRPr sz="21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51" indent="-109751" algn="l" defTabSz="439003" rtl="0" eaLnBrk="1" latinLnBrk="0" hangingPunct="1">
        <a:lnSpc>
          <a:spcPct val="90000"/>
        </a:lnSpc>
        <a:spcBef>
          <a:spcPts val="480"/>
        </a:spcBef>
        <a:buFont typeface="Arial" panose="020B0604020202020204" pitchFamily="34" charset="0"/>
        <a:buChar char="•"/>
        <a:defRPr sz="1344" kern="1200">
          <a:solidFill>
            <a:schemeClr val="tx1"/>
          </a:solidFill>
          <a:latin typeface="+mn-lt"/>
          <a:ea typeface="+mn-ea"/>
          <a:cs typeface="+mn-cs"/>
        </a:defRPr>
      </a:lvl1pPr>
      <a:lvl2pPr marL="329253" indent="-109751" algn="l" defTabSz="439003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1152" kern="1200">
          <a:solidFill>
            <a:schemeClr val="tx1"/>
          </a:solidFill>
          <a:latin typeface="+mn-lt"/>
          <a:ea typeface="+mn-ea"/>
          <a:cs typeface="+mn-cs"/>
        </a:defRPr>
      </a:lvl2pPr>
      <a:lvl3pPr marL="548754" indent="-109751" algn="l" defTabSz="439003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3pPr>
      <a:lvl4pPr marL="768256" indent="-109751" algn="l" defTabSz="439003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4pPr>
      <a:lvl5pPr marL="987758" indent="-109751" algn="l" defTabSz="439003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5pPr>
      <a:lvl6pPr marL="1207259" indent="-109751" algn="l" defTabSz="439003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6pPr>
      <a:lvl7pPr marL="1426761" indent="-109751" algn="l" defTabSz="439003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7pPr>
      <a:lvl8pPr marL="1646263" indent="-109751" algn="l" defTabSz="439003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8pPr>
      <a:lvl9pPr marL="1865765" indent="-109751" algn="l" defTabSz="439003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9003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1pPr>
      <a:lvl2pPr marL="219502" algn="l" defTabSz="439003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2pPr>
      <a:lvl3pPr marL="439003" algn="l" defTabSz="439003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3pPr>
      <a:lvl4pPr marL="658505" algn="l" defTabSz="439003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4pPr>
      <a:lvl5pPr marL="878007" algn="l" defTabSz="439003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5pPr>
      <a:lvl6pPr marL="1097509" algn="l" defTabSz="439003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6pPr>
      <a:lvl7pPr marL="1317010" algn="l" defTabSz="439003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7pPr>
      <a:lvl8pPr marL="1536512" algn="l" defTabSz="439003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8pPr>
      <a:lvl9pPr marL="1756014" algn="l" defTabSz="439003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994" y="164252"/>
            <a:ext cx="4572488" cy="3044517"/>
          </a:xfrm>
          <a:prstGeom prst="rect">
            <a:avLst/>
          </a:prstGeom>
        </p:spPr>
      </p:pic>
      <p:sp>
        <p:nvSpPr>
          <p:cNvPr id="3" name="Rectangle 75"/>
          <p:cNvSpPr>
            <a:spLocks noChangeArrowheads="1"/>
          </p:cNvSpPr>
          <p:nvPr/>
        </p:nvSpPr>
        <p:spPr bwMode="auto">
          <a:xfrm>
            <a:off x="1037480" y="121667"/>
            <a:ext cx="4448334" cy="208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75762"/>
            <a:r>
              <a:rPr lang="en-US" altLang="en-US" sz="676" b="1" dirty="0">
                <a:solidFill>
                  <a:srgbClr val="000000"/>
                </a:solidFill>
              </a:rPr>
              <a:t>Appendix Figure 1: Funnel Plot of Three Studies Comparing Change in Spine Bone Mineral Density Between </a:t>
            </a:r>
          </a:p>
          <a:p>
            <a:pPr algn="ctr" defTabSz="475762"/>
            <a:r>
              <a:rPr lang="en-US" altLang="en-US" sz="676" b="1" dirty="0">
                <a:solidFill>
                  <a:srgbClr val="000000"/>
                </a:solidFill>
              </a:rPr>
              <a:t>Subjects Randomized to </a:t>
            </a:r>
            <a:r>
              <a:rPr lang="en-US" altLang="en-US" sz="676" b="1" dirty="0" err="1">
                <a:solidFill>
                  <a:srgbClr val="000000"/>
                </a:solidFill>
              </a:rPr>
              <a:t>Denosumab</a:t>
            </a:r>
            <a:r>
              <a:rPr lang="en-US" altLang="en-US" sz="676" b="1" dirty="0">
                <a:solidFill>
                  <a:srgbClr val="000000"/>
                </a:solidFill>
              </a:rPr>
              <a:t> or Bisphosphonate Therapy </a:t>
            </a:r>
            <a:endParaRPr lang="en-US" altLang="en-US" sz="937" dirty="0"/>
          </a:p>
        </p:txBody>
      </p:sp>
    </p:spTree>
    <p:extLst>
      <p:ext uri="{BB962C8B-B14F-4D97-AF65-F5344CB8AC3E}">
        <p14:creationId xmlns:p14="http://schemas.microsoft.com/office/powerpoint/2010/main" val="600576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2"/>
          <p:cNvSpPr>
            <a:spLocks noChangeArrowheads="1"/>
          </p:cNvSpPr>
          <p:nvPr/>
        </p:nvSpPr>
        <p:spPr bwMode="auto">
          <a:xfrm>
            <a:off x="440813" y="486293"/>
            <a:ext cx="4440318" cy="88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576" b="1" dirty="0">
                <a:solidFill>
                  <a:srgbClr val="000000"/>
                </a:solidFill>
              </a:rPr>
              <a:t>Appendix Figure 10: Percent Change in Spine Bone Mineral Density between Subjects Randomized to </a:t>
            </a:r>
            <a:r>
              <a:rPr lang="en-US" altLang="en-US" sz="576" b="1" dirty="0" err="1">
                <a:solidFill>
                  <a:srgbClr val="000000"/>
                </a:solidFill>
              </a:rPr>
              <a:t>Denosumab</a:t>
            </a:r>
            <a:r>
              <a:rPr lang="en-US" altLang="en-US" sz="576" b="1" dirty="0">
                <a:solidFill>
                  <a:srgbClr val="000000"/>
                </a:solidFill>
              </a:rPr>
              <a:t> or Control  </a:t>
            </a:r>
            <a:endParaRPr lang="en-US" altLang="en-US" sz="864" b="1" dirty="0"/>
          </a:p>
        </p:txBody>
      </p:sp>
      <p:sp>
        <p:nvSpPr>
          <p:cNvPr id="5" name="AutoShape 3"/>
          <p:cNvSpPr>
            <a:spLocks noChangeAspect="1" noChangeArrowheads="1" noTextEdit="1"/>
          </p:cNvSpPr>
          <p:nvPr/>
        </p:nvSpPr>
        <p:spPr bwMode="auto">
          <a:xfrm>
            <a:off x="-1729543" y="-2068468"/>
            <a:ext cx="9753958" cy="6495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73983" y="954207"/>
            <a:ext cx="22121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b="1" dirty="0">
                <a:solidFill>
                  <a:srgbClr val="000000"/>
                </a:solidFill>
              </a:rPr>
              <a:t>Study</a:t>
            </a:r>
            <a:endParaRPr lang="en-US" altLang="en-US" sz="864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3983" y="2271197"/>
            <a:ext cx="564257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Random effects</a:t>
            </a:r>
            <a:endParaRPr lang="en-US" altLang="en-US" sz="864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73983" y="2429724"/>
            <a:ext cx="504946" cy="88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576">
                <a:solidFill>
                  <a:srgbClr val="000000"/>
                </a:solidFill>
              </a:rPr>
              <a:t>Heterogeneity: </a:t>
            </a:r>
            <a:endParaRPr lang="en-US" altLang="en-US" sz="864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73190" y="2429724"/>
            <a:ext cx="20840" cy="88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576" i="1">
                <a:solidFill>
                  <a:srgbClr val="000000"/>
                </a:solidFill>
              </a:rPr>
              <a:t>I</a:t>
            </a:r>
            <a:endParaRPr lang="en-US" altLang="en-US" sz="864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903676" y="2411433"/>
            <a:ext cx="27252" cy="59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384">
                <a:solidFill>
                  <a:srgbClr val="000000"/>
                </a:solidFill>
              </a:rPr>
              <a:t>2</a:t>
            </a:r>
            <a:endParaRPr lang="en-US" altLang="en-US" sz="864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928064" y="2429724"/>
            <a:ext cx="192360" cy="88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576">
                <a:solidFill>
                  <a:srgbClr val="000000"/>
                </a:solidFill>
              </a:rPr>
              <a:t> = 0%</a:t>
            </a:r>
            <a:endParaRPr lang="en-US" altLang="en-US" sz="864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117077" y="2429724"/>
            <a:ext cx="41678" cy="88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576">
                <a:solidFill>
                  <a:srgbClr val="000000"/>
                </a:solidFill>
              </a:rPr>
              <a:t>, </a:t>
            </a:r>
            <a:endParaRPr lang="en-US" altLang="en-US" sz="864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153660" y="2423627"/>
            <a:ext cx="32060" cy="88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576" dirty="0">
                <a:solidFill>
                  <a:srgbClr val="000000"/>
                </a:solidFill>
                <a:latin typeface="Symbol" panose="05050102010706020507" pitchFamily="18" charset="2"/>
              </a:rPr>
              <a:t>t</a:t>
            </a:r>
            <a:endParaRPr lang="en-US" altLang="en-US" sz="864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184146" y="2411433"/>
            <a:ext cx="27252" cy="59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384">
                <a:solidFill>
                  <a:srgbClr val="000000"/>
                </a:solidFill>
              </a:rPr>
              <a:t>2</a:t>
            </a:r>
            <a:endParaRPr lang="en-US" altLang="en-US" sz="864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208534" y="2429724"/>
            <a:ext cx="126638" cy="88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576">
                <a:solidFill>
                  <a:srgbClr val="000000"/>
                </a:solidFill>
              </a:rPr>
              <a:t> = 0</a:t>
            </a:r>
            <a:endParaRPr lang="en-US" altLang="en-US" sz="864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330478" y="2429724"/>
            <a:ext cx="41678" cy="88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576">
                <a:solidFill>
                  <a:srgbClr val="000000"/>
                </a:solidFill>
              </a:rPr>
              <a:t>, </a:t>
            </a:r>
            <a:endParaRPr lang="en-US" altLang="en-US" sz="864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367061" y="2429724"/>
            <a:ext cx="41678" cy="88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576" i="1">
                <a:solidFill>
                  <a:srgbClr val="000000"/>
                </a:solidFill>
              </a:rPr>
              <a:t>p</a:t>
            </a:r>
            <a:endParaRPr lang="en-US" altLang="en-US" sz="864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415838" y="2429724"/>
            <a:ext cx="230832" cy="88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576">
                <a:solidFill>
                  <a:srgbClr val="000000"/>
                </a:solidFill>
              </a:rPr>
              <a:t> = 0.65</a:t>
            </a:r>
            <a:endParaRPr lang="en-US" altLang="en-US" sz="864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373983" y="1246872"/>
            <a:ext cx="35426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Mok 2015</a:t>
            </a:r>
            <a:endParaRPr lang="en-US" altLang="en-US" sz="864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73983" y="1393204"/>
            <a:ext cx="35426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Iseri 2018</a:t>
            </a:r>
            <a:endParaRPr lang="en-US" altLang="en-US" sz="864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373983" y="1539536"/>
            <a:ext cx="841577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dirty="0" err="1">
                <a:solidFill>
                  <a:srgbClr val="000000"/>
                </a:solidFill>
              </a:rPr>
              <a:t>Saag</a:t>
            </a:r>
            <a:r>
              <a:rPr lang="en-US" altLang="en-US" sz="624" dirty="0">
                <a:solidFill>
                  <a:srgbClr val="000000"/>
                </a:solidFill>
              </a:rPr>
              <a:t>, 2018 starting GC</a:t>
            </a:r>
            <a:endParaRPr lang="en-US" altLang="en-US" sz="864" dirty="0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373983" y="1685869"/>
            <a:ext cx="944169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dirty="0" err="1">
                <a:solidFill>
                  <a:srgbClr val="000000"/>
                </a:solidFill>
              </a:rPr>
              <a:t>Saag</a:t>
            </a:r>
            <a:r>
              <a:rPr lang="en-US" altLang="en-US" sz="624" dirty="0">
                <a:solidFill>
                  <a:srgbClr val="000000"/>
                </a:solidFill>
              </a:rPr>
              <a:t>, 2018 continuing GC</a:t>
            </a:r>
            <a:endParaRPr lang="en-US" altLang="en-US" sz="864" dirty="0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73983" y="1832201"/>
            <a:ext cx="407163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dirty="0">
                <a:solidFill>
                  <a:srgbClr val="000000"/>
                </a:solidFill>
              </a:rPr>
              <a:t>Dore* 2010</a:t>
            </a:r>
            <a:endParaRPr lang="en-US" altLang="en-US" sz="864" dirty="0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1324380" y="954207"/>
            <a:ext cx="190758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b="1">
                <a:solidFill>
                  <a:srgbClr val="000000"/>
                </a:solidFill>
              </a:rPr>
              <a:t>Total</a:t>
            </a:r>
            <a:endParaRPr lang="en-US" altLang="en-US" sz="864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379255" y="2124865"/>
            <a:ext cx="134652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dirty="0">
                <a:solidFill>
                  <a:srgbClr val="000000"/>
                </a:solidFill>
              </a:rPr>
              <a:t>382</a:t>
            </a:r>
            <a:endParaRPr lang="en-US" altLang="en-US" sz="864" dirty="0"/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403644" y="1246872"/>
            <a:ext cx="112210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 20</a:t>
            </a:r>
            <a:endParaRPr lang="en-US" altLang="en-US" sz="864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403644" y="1393204"/>
            <a:ext cx="112210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 14</a:t>
            </a:r>
            <a:endParaRPr lang="en-US" altLang="en-US" sz="864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1379255" y="1539536"/>
            <a:ext cx="134652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118</a:t>
            </a:r>
            <a:endParaRPr lang="en-US" altLang="en-US" sz="864"/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1379255" y="1685869"/>
            <a:ext cx="134652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209</a:t>
            </a:r>
            <a:endParaRPr lang="en-US" altLang="en-US" sz="864"/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1403644" y="1832201"/>
            <a:ext cx="112210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 21</a:t>
            </a:r>
            <a:endParaRPr lang="en-US" altLang="en-US" sz="864"/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1586559" y="954207"/>
            <a:ext cx="20518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b="1">
                <a:solidFill>
                  <a:srgbClr val="000000"/>
                </a:solidFill>
              </a:rPr>
              <a:t>Mean</a:t>
            </a:r>
            <a:endParaRPr lang="en-US" altLang="en-US" sz="864"/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1635336" y="1246872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3.39</a:t>
            </a:r>
            <a:endParaRPr lang="en-US" altLang="en-US" sz="864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1635336" y="1393204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5.30</a:t>
            </a:r>
            <a:endParaRPr lang="en-US" altLang="en-US" sz="864"/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1635336" y="1539536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3.70</a:t>
            </a:r>
            <a:endParaRPr lang="en-US" altLang="en-US" sz="864"/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1635336" y="1685869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4.30</a:t>
            </a:r>
            <a:endParaRPr lang="en-US" altLang="en-US" sz="864"/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1635336" y="1832201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3.50</a:t>
            </a:r>
            <a:endParaRPr lang="en-US" altLang="en-US" sz="864"/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1885321" y="954207"/>
            <a:ext cx="110608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b="1">
                <a:solidFill>
                  <a:srgbClr val="000000"/>
                </a:solidFill>
              </a:rPr>
              <a:t>SD</a:t>
            </a:r>
            <a:endParaRPr lang="en-US" altLang="en-US" sz="864"/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1842640" y="1246872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4.02</a:t>
            </a:r>
            <a:endParaRPr lang="en-US" altLang="en-US" sz="864"/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1842640" y="1393204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3.74</a:t>
            </a:r>
            <a:endParaRPr lang="en-US" altLang="en-US" sz="864"/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1842640" y="1539536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4.00</a:t>
            </a:r>
            <a:endParaRPr lang="en-US" altLang="en-US" sz="864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1842640" y="1685869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4.00</a:t>
            </a:r>
            <a:endParaRPr lang="en-US" altLang="en-US" sz="864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1842640" y="1832201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2.90</a:t>
            </a:r>
            <a:endParaRPr lang="en-US" altLang="en-US" sz="864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1537782" y="807875"/>
            <a:ext cx="455253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b="1">
                <a:solidFill>
                  <a:srgbClr val="000000"/>
                </a:solidFill>
              </a:rPr>
              <a:t>Denosumab</a:t>
            </a:r>
            <a:endParaRPr lang="en-US" altLang="en-US" sz="864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2062139" y="954207"/>
            <a:ext cx="190758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b="1">
                <a:solidFill>
                  <a:srgbClr val="000000"/>
                </a:solidFill>
              </a:rPr>
              <a:t>Total</a:t>
            </a:r>
            <a:endParaRPr lang="en-US" altLang="en-US" sz="864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2117014" y="2124865"/>
            <a:ext cx="134652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385</a:t>
            </a:r>
            <a:endParaRPr lang="en-US" altLang="en-US" sz="864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2141402" y="1246872"/>
            <a:ext cx="112210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 20</a:t>
            </a:r>
            <a:endParaRPr lang="en-US" altLang="en-US" sz="864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2141402" y="1393204"/>
            <a:ext cx="112210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 14</a:t>
            </a:r>
            <a:endParaRPr lang="en-US" altLang="en-US" sz="864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2117014" y="1539536"/>
            <a:ext cx="134652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126</a:t>
            </a:r>
            <a:endParaRPr lang="en-US" altLang="en-US" sz="864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2117014" y="1685869"/>
            <a:ext cx="134652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210</a:t>
            </a:r>
            <a:endParaRPr lang="en-US" altLang="en-US" sz="864"/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2141402" y="1832201"/>
            <a:ext cx="112210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 15</a:t>
            </a:r>
            <a:endParaRPr lang="en-US" altLang="en-US" sz="864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2318221" y="954207"/>
            <a:ext cx="20518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b="1">
                <a:solidFill>
                  <a:srgbClr val="000000"/>
                </a:solidFill>
              </a:rPr>
              <a:t>Mean</a:t>
            </a:r>
            <a:endParaRPr lang="en-US" altLang="en-US" sz="864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2366998" y="1246872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1.48</a:t>
            </a:r>
            <a:endParaRPr lang="en-US" altLang="en-US" sz="864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2366998" y="1393204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2.00</a:t>
            </a:r>
            <a:endParaRPr lang="en-US" altLang="en-US" sz="864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2366998" y="1539536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0.90</a:t>
            </a:r>
            <a:endParaRPr lang="en-US" altLang="en-US" sz="864"/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2366998" y="1685869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2.30</a:t>
            </a:r>
            <a:endParaRPr lang="en-US" altLang="en-US" sz="864"/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2366998" y="1832201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0.40</a:t>
            </a:r>
            <a:endParaRPr lang="en-US" altLang="en-US" sz="864"/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2616982" y="954207"/>
            <a:ext cx="110608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b="1">
                <a:solidFill>
                  <a:srgbClr val="000000"/>
                </a:solidFill>
              </a:rPr>
              <a:t>SD</a:t>
            </a:r>
            <a:endParaRPr lang="en-US" altLang="en-US" sz="864"/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2574302" y="1246872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1.79</a:t>
            </a:r>
            <a:endParaRPr lang="en-US" altLang="en-US" sz="864"/>
          </a:p>
        </p:txBody>
      </p:sp>
      <p:sp>
        <p:nvSpPr>
          <p:cNvPr id="60" name="Rectangle 59"/>
          <p:cNvSpPr>
            <a:spLocks noChangeArrowheads="1"/>
          </p:cNvSpPr>
          <p:nvPr/>
        </p:nvSpPr>
        <p:spPr bwMode="auto">
          <a:xfrm>
            <a:off x="2574302" y="1393204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4.49</a:t>
            </a:r>
            <a:endParaRPr lang="en-US" altLang="en-US" sz="864"/>
          </a:p>
        </p:txBody>
      </p:sp>
      <p:sp>
        <p:nvSpPr>
          <p:cNvPr id="61" name="Rectangle 60"/>
          <p:cNvSpPr>
            <a:spLocks noChangeArrowheads="1"/>
          </p:cNvSpPr>
          <p:nvPr/>
        </p:nvSpPr>
        <p:spPr bwMode="auto">
          <a:xfrm>
            <a:off x="2574302" y="1539536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3.90</a:t>
            </a:r>
            <a:endParaRPr lang="en-US" altLang="en-US" sz="864"/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2574302" y="1685869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4.50</a:t>
            </a:r>
            <a:endParaRPr lang="en-US" altLang="en-US" sz="864"/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2574302" y="1832201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3.70</a:t>
            </a:r>
            <a:endParaRPr lang="en-US" altLang="en-US" sz="864"/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2293832" y="800253"/>
            <a:ext cx="282129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b="1" dirty="0">
                <a:solidFill>
                  <a:srgbClr val="000000"/>
                </a:solidFill>
              </a:rPr>
              <a:t>Control</a:t>
            </a:r>
            <a:endParaRPr lang="en-US" altLang="en-US" sz="864" dirty="0"/>
          </a:p>
        </p:txBody>
      </p:sp>
      <p:sp>
        <p:nvSpPr>
          <p:cNvPr id="65" name="Line 64"/>
          <p:cNvSpPr>
            <a:spLocks noChangeShapeType="1"/>
          </p:cNvSpPr>
          <p:nvPr/>
        </p:nvSpPr>
        <p:spPr bwMode="auto">
          <a:xfrm flipV="1">
            <a:off x="3690085" y="1063956"/>
            <a:ext cx="0" cy="1316990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67" name="Freeform 66"/>
          <p:cNvSpPr>
            <a:spLocks noEditPoints="1"/>
          </p:cNvSpPr>
          <p:nvPr/>
        </p:nvSpPr>
        <p:spPr bwMode="auto">
          <a:xfrm>
            <a:off x="4007138" y="1210289"/>
            <a:ext cx="0" cy="1091394"/>
          </a:xfrm>
          <a:custGeom>
            <a:avLst/>
            <a:gdLst>
              <a:gd name="T0" fmla="*/ 176 h 179"/>
              <a:gd name="T1" fmla="*/ 172 h 179"/>
              <a:gd name="T2" fmla="*/ 168 h 179"/>
              <a:gd name="T3" fmla="*/ 164 h 179"/>
              <a:gd name="T4" fmla="*/ 160 h 179"/>
              <a:gd name="T5" fmla="*/ 156 h 179"/>
              <a:gd name="T6" fmla="*/ 152 h 179"/>
              <a:gd name="T7" fmla="*/ 148 h 179"/>
              <a:gd name="T8" fmla="*/ 144 h 179"/>
              <a:gd name="T9" fmla="*/ 140 h 179"/>
              <a:gd name="T10" fmla="*/ 136 h 179"/>
              <a:gd name="T11" fmla="*/ 132 h 179"/>
              <a:gd name="T12" fmla="*/ 128 h 179"/>
              <a:gd name="T13" fmla="*/ 124 h 179"/>
              <a:gd name="T14" fmla="*/ 120 h 179"/>
              <a:gd name="T15" fmla="*/ 116 h 179"/>
              <a:gd name="T16" fmla="*/ 112 h 179"/>
              <a:gd name="T17" fmla="*/ 108 h 179"/>
              <a:gd name="T18" fmla="*/ 104 h 179"/>
              <a:gd name="T19" fmla="*/ 100 h 179"/>
              <a:gd name="T20" fmla="*/ 96 h 179"/>
              <a:gd name="T21" fmla="*/ 92 h 179"/>
              <a:gd name="T22" fmla="*/ 88 h 179"/>
              <a:gd name="T23" fmla="*/ 84 h 179"/>
              <a:gd name="T24" fmla="*/ 80 h 179"/>
              <a:gd name="T25" fmla="*/ 76 h 179"/>
              <a:gd name="T26" fmla="*/ 72 h 179"/>
              <a:gd name="T27" fmla="*/ 68 h 179"/>
              <a:gd name="T28" fmla="*/ 64 h 179"/>
              <a:gd name="T29" fmla="*/ 60 h 179"/>
              <a:gd name="T30" fmla="*/ 56 h 179"/>
              <a:gd name="T31" fmla="*/ 52 h 179"/>
              <a:gd name="T32" fmla="*/ 48 h 179"/>
              <a:gd name="T33" fmla="*/ 44 h 179"/>
              <a:gd name="T34" fmla="*/ 40 h 179"/>
              <a:gd name="T35" fmla="*/ 36 h 179"/>
              <a:gd name="T36" fmla="*/ 32 h 179"/>
              <a:gd name="T37" fmla="*/ 28 h 179"/>
              <a:gd name="T38" fmla="*/ 24 h 179"/>
              <a:gd name="T39" fmla="*/ 20 h 179"/>
              <a:gd name="T40" fmla="*/ 16 h 179"/>
              <a:gd name="T41" fmla="*/ 12 h 179"/>
              <a:gd name="T42" fmla="*/ 8 h 179"/>
              <a:gd name="T43" fmla="*/ 4 h 179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  <a:cxn ang="0">
                <a:pos x="0" y="T8"/>
              </a:cxn>
              <a:cxn ang="0">
                <a:pos x="0" y="T9"/>
              </a:cxn>
              <a:cxn ang="0">
                <a:pos x="0" y="T10"/>
              </a:cxn>
              <a:cxn ang="0">
                <a:pos x="0" y="T11"/>
              </a:cxn>
              <a:cxn ang="0">
                <a:pos x="0" y="T12"/>
              </a:cxn>
              <a:cxn ang="0">
                <a:pos x="0" y="T13"/>
              </a:cxn>
              <a:cxn ang="0">
                <a:pos x="0" y="T14"/>
              </a:cxn>
              <a:cxn ang="0">
                <a:pos x="0" y="T15"/>
              </a:cxn>
              <a:cxn ang="0">
                <a:pos x="0" y="T16"/>
              </a:cxn>
              <a:cxn ang="0">
                <a:pos x="0" y="T17"/>
              </a:cxn>
              <a:cxn ang="0">
                <a:pos x="0" y="T18"/>
              </a:cxn>
              <a:cxn ang="0">
                <a:pos x="0" y="T19"/>
              </a:cxn>
              <a:cxn ang="0">
                <a:pos x="0" y="T20"/>
              </a:cxn>
              <a:cxn ang="0">
                <a:pos x="0" y="T21"/>
              </a:cxn>
              <a:cxn ang="0">
                <a:pos x="0" y="T22"/>
              </a:cxn>
              <a:cxn ang="0">
                <a:pos x="0" y="T23"/>
              </a:cxn>
              <a:cxn ang="0">
                <a:pos x="0" y="T24"/>
              </a:cxn>
              <a:cxn ang="0">
                <a:pos x="0" y="T25"/>
              </a:cxn>
              <a:cxn ang="0">
                <a:pos x="0" y="T26"/>
              </a:cxn>
              <a:cxn ang="0">
                <a:pos x="0" y="T27"/>
              </a:cxn>
              <a:cxn ang="0">
                <a:pos x="0" y="T28"/>
              </a:cxn>
              <a:cxn ang="0">
                <a:pos x="0" y="T29"/>
              </a:cxn>
              <a:cxn ang="0">
                <a:pos x="0" y="T30"/>
              </a:cxn>
              <a:cxn ang="0">
                <a:pos x="0" y="T31"/>
              </a:cxn>
              <a:cxn ang="0">
                <a:pos x="0" y="T32"/>
              </a:cxn>
              <a:cxn ang="0">
                <a:pos x="0" y="T33"/>
              </a:cxn>
              <a:cxn ang="0">
                <a:pos x="0" y="T34"/>
              </a:cxn>
              <a:cxn ang="0">
                <a:pos x="0" y="T35"/>
              </a:cxn>
              <a:cxn ang="0">
                <a:pos x="0" y="T36"/>
              </a:cxn>
              <a:cxn ang="0">
                <a:pos x="0" y="T37"/>
              </a:cxn>
              <a:cxn ang="0">
                <a:pos x="0" y="T38"/>
              </a:cxn>
              <a:cxn ang="0">
                <a:pos x="0" y="T39"/>
              </a:cxn>
              <a:cxn ang="0">
                <a:pos x="0" y="T40"/>
              </a:cxn>
              <a:cxn ang="0">
                <a:pos x="0" y="T41"/>
              </a:cxn>
              <a:cxn ang="0">
                <a:pos x="0" y="T42"/>
              </a:cxn>
              <a:cxn ang="0">
                <a:pos x="0" y="T43"/>
              </a:cxn>
            </a:cxnLst>
            <a:rect l="0" t="0" r="r" b="b"/>
            <a:pathLst>
              <a:path h="179">
                <a:moveTo>
                  <a:pt x="0" y="176"/>
                </a:moveTo>
                <a:lnTo>
                  <a:pt x="0" y="175"/>
                </a:lnTo>
                <a:moveTo>
                  <a:pt x="0" y="172"/>
                </a:moveTo>
                <a:lnTo>
                  <a:pt x="0" y="171"/>
                </a:lnTo>
                <a:moveTo>
                  <a:pt x="0" y="168"/>
                </a:moveTo>
                <a:lnTo>
                  <a:pt x="0" y="167"/>
                </a:lnTo>
                <a:moveTo>
                  <a:pt x="0" y="164"/>
                </a:moveTo>
                <a:lnTo>
                  <a:pt x="0" y="163"/>
                </a:lnTo>
                <a:moveTo>
                  <a:pt x="0" y="160"/>
                </a:moveTo>
                <a:lnTo>
                  <a:pt x="0" y="159"/>
                </a:lnTo>
                <a:moveTo>
                  <a:pt x="0" y="156"/>
                </a:moveTo>
                <a:lnTo>
                  <a:pt x="0" y="155"/>
                </a:lnTo>
                <a:moveTo>
                  <a:pt x="0" y="152"/>
                </a:moveTo>
                <a:lnTo>
                  <a:pt x="0" y="151"/>
                </a:lnTo>
                <a:moveTo>
                  <a:pt x="0" y="148"/>
                </a:moveTo>
                <a:lnTo>
                  <a:pt x="0" y="147"/>
                </a:lnTo>
                <a:moveTo>
                  <a:pt x="0" y="144"/>
                </a:moveTo>
                <a:lnTo>
                  <a:pt x="0" y="143"/>
                </a:lnTo>
                <a:moveTo>
                  <a:pt x="0" y="140"/>
                </a:moveTo>
                <a:lnTo>
                  <a:pt x="0" y="139"/>
                </a:lnTo>
                <a:moveTo>
                  <a:pt x="0" y="136"/>
                </a:moveTo>
                <a:lnTo>
                  <a:pt x="0" y="135"/>
                </a:lnTo>
                <a:moveTo>
                  <a:pt x="0" y="132"/>
                </a:moveTo>
                <a:lnTo>
                  <a:pt x="0" y="131"/>
                </a:lnTo>
                <a:moveTo>
                  <a:pt x="0" y="128"/>
                </a:moveTo>
                <a:lnTo>
                  <a:pt x="0" y="127"/>
                </a:lnTo>
                <a:moveTo>
                  <a:pt x="0" y="124"/>
                </a:moveTo>
                <a:lnTo>
                  <a:pt x="0" y="123"/>
                </a:lnTo>
                <a:moveTo>
                  <a:pt x="0" y="120"/>
                </a:moveTo>
                <a:lnTo>
                  <a:pt x="0" y="119"/>
                </a:lnTo>
                <a:moveTo>
                  <a:pt x="0" y="116"/>
                </a:moveTo>
                <a:lnTo>
                  <a:pt x="0" y="115"/>
                </a:lnTo>
                <a:moveTo>
                  <a:pt x="0" y="112"/>
                </a:moveTo>
                <a:lnTo>
                  <a:pt x="0" y="111"/>
                </a:lnTo>
                <a:moveTo>
                  <a:pt x="0" y="108"/>
                </a:moveTo>
                <a:lnTo>
                  <a:pt x="0" y="107"/>
                </a:lnTo>
                <a:moveTo>
                  <a:pt x="0" y="104"/>
                </a:moveTo>
                <a:lnTo>
                  <a:pt x="0" y="103"/>
                </a:lnTo>
                <a:moveTo>
                  <a:pt x="0" y="100"/>
                </a:moveTo>
                <a:lnTo>
                  <a:pt x="0" y="99"/>
                </a:lnTo>
                <a:moveTo>
                  <a:pt x="0" y="96"/>
                </a:moveTo>
                <a:lnTo>
                  <a:pt x="0" y="95"/>
                </a:lnTo>
                <a:moveTo>
                  <a:pt x="0" y="92"/>
                </a:moveTo>
                <a:lnTo>
                  <a:pt x="0" y="91"/>
                </a:lnTo>
                <a:moveTo>
                  <a:pt x="0" y="88"/>
                </a:moveTo>
                <a:lnTo>
                  <a:pt x="0" y="87"/>
                </a:lnTo>
                <a:moveTo>
                  <a:pt x="0" y="84"/>
                </a:moveTo>
                <a:lnTo>
                  <a:pt x="0" y="83"/>
                </a:lnTo>
                <a:moveTo>
                  <a:pt x="0" y="80"/>
                </a:moveTo>
                <a:lnTo>
                  <a:pt x="0" y="79"/>
                </a:lnTo>
                <a:moveTo>
                  <a:pt x="0" y="76"/>
                </a:moveTo>
                <a:lnTo>
                  <a:pt x="0" y="75"/>
                </a:lnTo>
                <a:moveTo>
                  <a:pt x="0" y="72"/>
                </a:moveTo>
                <a:lnTo>
                  <a:pt x="0" y="71"/>
                </a:lnTo>
                <a:moveTo>
                  <a:pt x="0" y="68"/>
                </a:moveTo>
                <a:lnTo>
                  <a:pt x="0" y="67"/>
                </a:lnTo>
                <a:moveTo>
                  <a:pt x="0" y="64"/>
                </a:moveTo>
                <a:lnTo>
                  <a:pt x="0" y="63"/>
                </a:lnTo>
                <a:moveTo>
                  <a:pt x="0" y="60"/>
                </a:moveTo>
                <a:lnTo>
                  <a:pt x="0" y="59"/>
                </a:lnTo>
                <a:moveTo>
                  <a:pt x="0" y="56"/>
                </a:moveTo>
                <a:lnTo>
                  <a:pt x="0" y="55"/>
                </a:lnTo>
                <a:moveTo>
                  <a:pt x="0" y="52"/>
                </a:moveTo>
                <a:lnTo>
                  <a:pt x="0" y="51"/>
                </a:lnTo>
                <a:moveTo>
                  <a:pt x="0" y="48"/>
                </a:moveTo>
                <a:lnTo>
                  <a:pt x="0" y="47"/>
                </a:lnTo>
                <a:moveTo>
                  <a:pt x="0" y="44"/>
                </a:moveTo>
                <a:lnTo>
                  <a:pt x="0" y="43"/>
                </a:lnTo>
                <a:moveTo>
                  <a:pt x="0" y="40"/>
                </a:moveTo>
                <a:lnTo>
                  <a:pt x="0" y="39"/>
                </a:lnTo>
                <a:moveTo>
                  <a:pt x="0" y="36"/>
                </a:moveTo>
                <a:lnTo>
                  <a:pt x="0" y="35"/>
                </a:lnTo>
                <a:moveTo>
                  <a:pt x="0" y="32"/>
                </a:moveTo>
                <a:lnTo>
                  <a:pt x="0" y="31"/>
                </a:lnTo>
                <a:moveTo>
                  <a:pt x="0" y="28"/>
                </a:moveTo>
                <a:lnTo>
                  <a:pt x="0" y="27"/>
                </a:lnTo>
                <a:moveTo>
                  <a:pt x="0" y="24"/>
                </a:moveTo>
                <a:lnTo>
                  <a:pt x="0" y="23"/>
                </a:lnTo>
                <a:moveTo>
                  <a:pt x="0" y="20"/>
                </a:moveTo>
                <a:lnTo>
                  <a:pt x="0" y="19"/>
                </a:lnTo>
                <a:moveTo>
                  <a:pt x="0" y="16"/>
                </a:moveTo>
                <a:lnTo>
                  <a:pt x="0" y="15"/>
                </a:lnTo>
                <a:moveTo>
                  <a:pt x="0" y="12"/>
                </a:moveTo>
                <a:lnTo>
                  <a:pt x="0" y="11"/>
                </a:lnTo>
                <a:moveTo>
                  <a:pt x="0" y="8"/>
                </a:moveTo>
                <a:lnTo>
                  <a:pt x="0" y="7"/>
                </a:lnTo>
                <a:moveTo>
                  <a:pt x="0" y="4"/>
                </a:moveTo>
                <a:lnTo>
                  <a:pt x="0" y="3"/>
                </a:lnTo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68" name="Line 67"/>
          <p:cNvSpPr>
            <a:spLocks noChangeShapeType="1"/>
          </p:cNvSpPr>
          <p:nvPr/>
        </p:nvSpPr>
        <p:spPr bwMode="auto">
          <a:xfrm>
            <a:off x="2873063" y="2380947"/>
            <a:ext cx="1627946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69" name="Line 68"/>
          <p:cNvSpPr>
            <a:spLocks noChangeShapeType="1"/>
          </p:cNvSpPr>
          <p:nvPr/>
        </p:nvSpPr>
        <p:spPr bwMode="auto">
          <a:xfrm>
            <a:off x="2873063" y="2380947"/>
            <a:ext cx="0" cy="48777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>
            <a:off x="3147436" y="2380947"/>
            <a:ext cx="0" cy="48777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71" name="Line 70"/>
          <p:cNvSpPr>
            <a:spLocks noChangeShapeType="1"/>
          </p:cNvSpPr>
          <p:nvPr/>
        </p:nvSpPr>
        <p:spPr bwMode="auto">
          <a:xfrm>
            <a:off x="3415712" y="2380947"/>
            <a:ext cx="0" cy="48777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72" name="Line 71"/>
          <p:cNvSpPr>
            <a:spLocks noChangeShapeType="1"/>
          </p:cNvSpPr>
          <p:nvPr/>
        </p:nvSpPr>
        <p:spPr bwMode="auto">
          <a:xfrm>
            <a:off x="3690085" y="2380947"/>
            <a:ext cx="0" cy="48777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73" name="Line 72"/>
          <p:cNvSpPr>
            <a:spLocks noChangeShapeType="1"/>
          </p:cNvSpPr>
          <p:nvPr/>
        </p:nvSpPr>
        <p:spPr bwMode="auto">
          <a:xfrm>
            <a:off x="3958361" y="2380947"/>
            <a:ext cx="0" cy="48777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74" name="Line 73"/>
          <p:cNvSpPr>
            <a:spLocks noChangeShapeType="1"/>
          </p:cNvSpPr>
          <p:nvPr/>
        </p:nvSpPr>
        <p:spPr bwMode="auto">
          <a:xfrm>
            <a:off x="4232734" y="2380947"/>
            <a:ext cx="0" cy="48777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75" name="Line 74"/>
          <p:cNvSpPr>
            <a:spLocks noChangeShapeType="1"/>
          </p:cNvSpPr>
          <p:nvPr/>
        </p:nvSpPr>
        <p:spPr bwMode="auto">
          <a:xfrm>
            <a:off x="4501009" y="2380947"/>
            <a:ext cx="0" cy="48777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2818189" y="2490696"/>
            <a:ext cx="72136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-6</a:t>
            </a:r>
            <a:endParaRPr lang="en-US" altLang="en-US" sz="864"/>
          </a:p>
        </p:txBody>
      </p: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3092562" y="2490696"/>
            <a:ext cx="72136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-4</a:t>
            </a:r>
            <a:endParaRPr lang="en-US" altLang="en-US" sz="864"/>
          </a:p>
        </p:txBody>
      </p:sp>
      <p:sp>
        <p:nvSpPr>
          <p:cNvPr id="78" name="Rectangle 77"/>
          <p:cNvSpPr>
            <a:spLocks noChangeArrowheads="1"/>
          </p:cNvSpPr>
          <p:nvPr/>
        </p:nvSpPr>
        <p:spPr bwMode="auto">
          <a:xfrm>
            <a:off x="3360837" y="2490696"/>
            <a:ext cx="72136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-2</a:t>
            </a:r>
            <a:endParaRPr lang="en-US" altLang="en-US" sz="864"/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3650454" y="2490696"/>
            <a:ext cx="4488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0</a:t>
            </a:r>
            <a:endParaRPr lang="en-US" altLang="en-US" sz="864"/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3918729" y="2490696"/>
            <a:ext cx="4488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2</a:t>
            </a:r>
            <a:endParaRPr lang="en-US" altLang="en-US" sz="864"/>
          </a:p>
        </p:txBody>
      </p:sp>
      <p:sp>
        <p:nvSpPr>
          <p:cNvPr id="81" name="Rectangle 80"/>
          <p:cNvSpPr>
            <a:spLocks noChangeArrowheads="1"/>
          </p:cNvSpPr>
          <p:nvPr/>
        </p:nvSpPr>
        <p:spPr bwMode="auto">
          <a:xfrm>
            <a:off x="4193102" y="2490696"/>
            <a:ext cx="4488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4</a:t>
            </a:r>
            <a:endParaRPr lang="en-US" altLang="en-US" sz="864"/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4461378" y="2490696"/>
            <a:ext cx="4488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6</a:t>
            </a:r>
            <a:endParaRPr lang="en-US" altLang="en-US" sz="864"/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2459217" y="2716291"/>
            <a:ext cx="2470228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dirty="0">
                <a:solidFill>
                  <a:srgbClr val="000000"/>
                </a:solidFill>
              </a:rPr>
              <a:t>←Favors Bisphosphonate                                  Favors </a:t>
            </a:r>
            <a:r>
              <a:rPr lang="en-US" altLang="en-US" sz="624" dirty="0" err="1">
                <a:solidFill>
                  <a:srgbClr val="000000"/>
                </a:solidFill>
              </a:rPr>
              <a:t>Denosumab</a:t>
            </a:r>
            <a:r>
              <a:rPr lang="en-US" altLang="en-US" sz="624" dirty="0">
                <a:solidFill>
                  <a:srgbClr val="000000"/>
                </a:solidFill>
              </a:rPr>
              <a:t>→</a:t>
            </a:r>
            <a:endParaRPr lang="en-US" altLang="en-US" sz="864" dirty="0"/>
          </a:p>
        </p:txBody>
      </p:sp>
      <p:sp>
        <p:nvSpPr>
          <p:cNvPr id="89" name="Freeform 88"/>
          <p:cNvSpPr>
            <a:spLocks/>
          </p:cNvSpPr>
          <p:nvPr/>
        </p:nvSpPr>
        <p:spPr bwMode="auto">
          <a:xfrm>
            <a:off x="3933972" y="2271198"/>
            <a:ext cx="152429" cy="73166"/>
          </a:xfrm>
          <a:custGeom>
            <a:avLst/>
            <a:gdLst>
              <a:gd name="T0" fmla="*/ 0 w 200"/>
              <a:gd name="T1" fmla="*/ 48 h 96"/>
              <a:gd name="T2" fmla="*/ 96 w 200"/>
              <a:gd name="T3" fmla="*/ 0 h 96"/>
              <a:gd name="T4" fmla="*/ 200 w 200"/>
              <a:gd name="T5" fmla="*/ 48 h 96"/>
              <a:gd name="T6" fmla="*/ 96 w 200"/>
              <a:gd name="T7" fmla="*/ 96 h 96"/>
              <a:gd name="T8" fmla="*/ 0 w 200"/>
              <a:gd name="T9" fmla="*/ 48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0" h="96">
                <a:moveTo>
                  <a:pt x="0" y="48"/>
                </a:moveTo>
                <a:lnTo>
                  <a:pt x="96" y="0"/>
                </a:lnTo>
                <a:lnTo>
                  <a:pt x="200" y="48"/>
                </a:lnTo>
                <a:lnTo>
                  <a:pt x="96" y="96"/>
                </a:lnTo>
                <a:lnTo>
                  <a:pt x="0" y="48"/>
                </a:lnTo>
                <a:close/>
              </a:path>
            </a:pathLst>
          </a:custGeom>
          <a:solidFill>
            <a:srgbClr val="BEBE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90" name="Freeform 89"/>
          <p:cNvSpPr>
            <a:spLocks/>
          </p:cNvSpPr>
          <p:nvPr/>
        </p:nvSpPr>
        <p:spPr bwMode="auto">
          <a:xfrm>
            <a:off x="3933972" y="2271198"/>
            <a:ext cx="152429" cy="73166"/>
          </a:xfrm>
          <a:custGeom>
            <a:avLst/>
            <a:gdLst>
              <a:gd name="T0" fmla="*/ 0 w 25"/>
              <a:gd name="T1" fmla="*/ 6 h 12"/>
              <a:gd name="T2" fmla="*/ 12 w 25"/>
              <a:gd name="T3" fmla="*/ 0 h 12"/>
              <a:gd name="T4" fmla="*/ 25 w 25"/>
              <a:gd name="T5" fmla="*/ 6 h 12"/>
              <a:gd name="T6" fmla="*/ 12 w 25"/>
              <a:gd name="T7" fmla="*/ 12 h 12"/>
              <a:gd name="T8" fmla="*/ 0 w 25"/>
              <a:gd name="T9" fmla="*/ 6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" h="12">
                <a:moveTo>
                  <a:pt x="0" y="6"/>
                </a:moveTo>
                <a:lnTo>
                  <a:pt x="12" y="0"/>
                </a:lnTo>
                <a:lnTo>
                  <a:pt x="25" y="6"/>
                </a:lnTo>
                <a:lnTo>
                  <a:pt x="12" y="12"/>
                </a:lnTo>
                <a:lnTo>
                  <a:pt x="0" y="6"/>
                </a:lnTo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91" name="Rectangle 90"/>
          <p:cNvSpPr>
            <a:spLocks noChangeArrowheads="1"/>
          </p:cNvSpPr>
          <p:nvPr/>
        </p:nvSpPr>
        <p:spPr bwMode="auto">
          <a:xfrm>
            <a:off x="3921778" y="1259067"/>
            <a:ext cx="48777" cy="48777"/>
          </a:xfrm>
          <a:prstGeom prst="rect">
            <a:avLst/>
          </a:prstGeom>
          <a:solidFill>
            <a:srgbClr val="BEBE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92" name="Rectangle 91"/>
          <p:cNvSpPr>
            <a:spLocks noChangeArrowheads="1"/>
          </p:cNvSpPr>
          <p:nvPr/>
        </p:nvSpPr>
        <p:spPr bwMode="auto">
          <a:xfrm>
            <a:off x="3921778" y="1259067"/>
            <a:ext cx="48777" cy="48777"/>
          </a:xfrm>
          <a:prstGeom prst="rect">
            <a:avLst/>
          </a:prstGeom>
          <a:noFill/>
          <a:ln w="12700" cap="rnd">
            <a:solidFill>
              <a:srgbClr val="BEBEB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93" name="Line 92"/>
          <p:cNvSpPr>
            <a:spLocks noChangeShapeType="1"/>
          </p:cNvSpPr>
          <p:nvPr/>
        </p:nvSpPr>
        <p:spPr bwMode="auto">
          <a:xfrm flipV="1">
            <a:off x="3946166" y="1271261"/>
            <a:ext cx="0" cy="24389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94" name="Line 93"/>
          <p:cNvSpPr>
            <a:spLocks noChangeShapeType="1"/>
          </p:cNvSpPr>
          <p:nvPr/>
        </p:nvSpPr>
        <p:spPr bwMode="auto">
          <a:xfrm>
            <a:off x="3683988" y="1283455"/>
            <a:ext cx="524357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95" name="Rectangle 94"/>
          <p:cNvSpPr>
            <a:spLocks noChangeArrowheads="1"/>
          </p:cNvSpPr>
          <p:nvPr/>
        </p:nvSpPr>
        <p:spPr bwMode="auto">
          <a:xfrm>
            <a:off x="4122984" y="1411496"/>
            <a:ext cx="30486" cy="36583"/>
          </a:xfrm>
          <a:prstGeom prst="rect">
            <a:avLst/>
          </a:prstGeom>
          <a:solidFill>
            <a:srgbClr val="BEBE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96" name="Rectangle 95"/>
          <p:cNvSpPr>
            <a:spLocks noChangeArrowheads="1"/>
          </p:cNvSpPr>
          <p:nvPr/>
        </p:nvSpPr>
        <p:spPr bwMode="auto">
          <a:xfrm>
            <a:off x="4122984" y="1411496"/>
            <a:ext cx="30486" cy="36583"/>
          </a:xfrm>
          <a:prstGeom prst="rect">
            <a:avLst/>
          </a:prstGeom>
          <a:noFill/>
          <a:ln w="12700" cap="rnd">
            <a:solidFill>
              <a:srgbClr val="BEBEB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97" name="Line 96"/>
          <p:cNvSpPr>
            <a:spLocks noChangeShapeType="1"/>
          </p:cNvSpPr>
          <p:nvPr/>
        </p:nvSpPr>
        <p:spPr bwMode="auto">
          <a:xfrm flipV="1">
            <a:off x="4135179" y="1417593"/>
            <a:ext cx="0" cy="24389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98" name="Line 97"/>
          <p:cNvSpPr>
            <a:spLocks noChangeShapeType="1"/>
          </p:cNvSpPr>
          <p:nvPr/>
        </p:nvSpPr>
        <p:spPr bwMode="auto">
          <a:xfrm>
            <a:off x="3720571" y="1429787"/>
            <a:ext cx="829216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4019332" y="1527342"/>
            <a:ext cx="97555" cy="97555"/>
          </a:xfrm>
          <a:prstGeom prst="rect">
            <a:avLst/>
          </a:prstGeom>
          <a:solidFill>
            <a:srgbClr val="BEBE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100" name="Rectangle 99"/>
          <p:cNvSpPr>
            <a:spLocks noChangeArrowheads="1"/>
          </p:cNvSpPr>
          <p:nvPr/>
        </p:nvSpPr>
        <p:spPr bwMode="auto">
          <a:xfrm>
            <a:off x="4019332" y="1527342"/>
            <a:ext cx="97555" cy="97555"/>
          </a:xfrm>
          <a:prstGeom prst="rect">
            <a:avLst/>
          </a:prstGeom>
          <a:noFill/>
          <a:ln w="12700" cap="rnd">
            <a:solidFill>
              <a:srgbClr val="BEBEB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101" name="Line 100"/>
          <p:cNvSpPr>
            <a:spLocks noChangeShapeType="1"/>
          </p:cNvSpPr>
          <p:nvPr/>
        </p:nvSpPr>
        <p:spPr bwMode="auto">
          <a:xfrm flipV="1">
            <a:off x="4068110" y="1563925"/>
            <a:ext cx="0" cy="24389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102" name="Line 101"/>
          <p:cNvSpPr>
            <a:spLocks noChangeShapeType="1"/>
          </p:cNvSpPr>
          <p:nvPr/>
        </p:nvSpPr>
        <p:spPr bwMode="auto">
          <a:xfrm>
            <a:off x="3933972" y="1576119"/>
            <a:ext cx="268276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103" name="Rectangle 102"/>
          <p:cNvSpPr>
            <a:spLocks noChangeArrowheads="1"/>
          </p:cNvSpPr>
          <p:nvPr/>
        </p:nvSpPr>
        <p:spPr bwMode="auto">
          <a:xfrm>
            <a:off x="3903486" y="1661480"/>
            <a:ext cx="115846" cy="121944"/>
          </a:xfrm>
          <a:prstGeom prst="rect">
            <a:avLst/>
          </a:prstGeom>
          <a:solidFill>
            <a:srgbClr val="BEBE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104" name="Rectangle 103"/>
          <p:cNvSpPr>
            <a:spLocks noChangeArrowheads="1"/>
          </p:cNvSpPr>
          <p:nvPr/>
        </p:nvSpPr>
        <p:spPr bwMode="auto">
          <a:xfrm>
            <a:off x="3903486" y="1661480"/>
            <a:ext cx="115846" cy="121944"/>
          </a:xfrm>
          <a:prstGeom prst="rect">
            <a:avLst/>
          </a:prstGeom>
          <a:noFill/>
          <a:ln w="12700" cap="rnd">
            <a:solidFill>
              <a:srgbClr val="BEBEB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105" name="Line 104"/>
          <p:cNvSpPr>
            <a:spLocks noChangeShapeType="1"/>
          </p:cNvSpPr>
          <p:nvPr/>
        </p:nvSpPr>
        <p:spPr bwMode="auto">
          <a:xfrm flipV="1">
            <a:off x="3958361" y="1710257"/>
            <a:ext cx="0" cy="24389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106" name="Line 105"/>
          <p:cNvSpPr>
            <a:spLocks noChangeShapeType="1"/>
          </p:cNvSpPr>
          <p:nvPr/>
        </p:nvSpPr>
        <p:spPr bwMode="auto">
          <a:xfrm>
            <a:off x="3848612" y="1722452"/>
            <a:ext cx="219498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4086402" y="1850492"/>
            <a:ext cx="42680" cy="36583"/>
          </a:xfrm>
          <a:prstGeom prst="rect">
            <a:avLst/>
          </a:prstGeom>
          <a:solidFill>
            <a:srgbClr val="BEBE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108" name="Rectangle 107"/>
          <p:cNvSpPr>
            <a:spLocks noChangeArrowheads="1"/>
          </p:cNvSpPr>
          <p:nvPr/>
        </p:nvSpPr>
        <p:spPr bwMode="auto">
          <a:xfrm>
            <a:off x="4086402" y="1850492"/>
            <a:ext cx="42680" cy="36583"/>
          </a:xfrm>
          <a:prstGeom prst="rect">
            <a:avLst/>
          </a:prstGeom>
          <a:noFill/>
          <a:ln w="12700" cap="rnd">
            <a:solidFill>
              <a:srgbClr val="BEBEBE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109" name="Line 108"/>
          <p:cNvSpPr>
            <a:spLocks noChangeShapeType="1"/>
          </p:cNvSpPr>
          <p:nvPr/>
        </p:nvSpPr>
        <p:spPr bwMode="auto">
          <a:xfrm flipV="1">
            <a:off x="4110790" y="1856589"/>
            <a:ext cx="0" cy="24389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110" name="Line 109"/>
          <p:cNvSpPr>
            <a:spLocks noChangeShapeType="1"/>
          </p:cNvSpPr>
          <p:nvPr/>
        </p:nvSpPr>
        <p:spPr bwMode="auto">
          <a:xfrm>
            <a:off x="3805931" y="1868784"/>
            <a:ext cx="609718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  <p:sp>
        <p:nvSpPr>
          <p:cNvPr id="111" name="Rectangle 110"/>
          <p:cNvSpPr>
            <a:spLocks noChangeArrowheads="1"/>
          </p:cNvSpPr>
          <p:nvPr/>
        </p:nvSpPr>
        <p:spPr bwMode="auto">
          <a:xfrm>
            <a:off x="4604661" y="954207"/>
            <a:ext cx="12503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b="1">
                <a:solidFill>
                  <a:srgbClr val="000000"/>
                </a:solidFill>
              </a:rPr>
              <a:t>MD</a:t>
            </a:r>
            <a:endParaRPr lang="en-US" altLang="en-US" sz="864"/>
          </a:p>
        </p:txBody>
      </p:sp>
      <p:sp>
        <p:nvSpPr>
          <p:cNvPr id="113" name="Rectangle 112"/>
          <p:cNvSpPr>
            <a:spLocks noChangeArrowheads="1"/>
          </p:cNvSpPr>
          <p:nvPr/>
        </p:nvSpPr>
        <p:spPr bwMode="auto">
          <a:xfrm>
            <a:off x="4574175" y="2271197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2.37</a:t>
            </a:r>
            <a:endParaRPr lang="en-US" altLang="en-US" sz="864"/>
          </a:p>
        </p:txBody>
      </p:sp>
      <p:sp>
        <p:nvSpPr>
          <p:cNvPr id="114" name="Rectangle 113"/>
          <p:cNvSpPr>
            <a:spLocks noChangeArrowheads="1"/>
          </p:cNvSpPr>
          <p:nvPr/>
        </p:nvSpPr>
        <p:spPr bwMode="auto">
          <a:xfrm>
            <a:off x="4574175" y="1246872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1.91</a:t>
            </a:r>
            <a:endParaRPr lang="en-US" altLang="en-US" sz="864"/>
          </a:p>
        </p:txBody>
      </p:sp>
      <p:sp>
        <p:nvSpPr>
          <p:cNvPr id="115" name="Rectangle 114"/>
          <p:cNvSpPr>
            <a:spLocks noChangeArrowheads="1"/>
          </p:cNvSpPr>
          <p:nvPr/>
        </p:nvSpPr>
        <p:spPr bwMode="auto">
          <a:xfrm>
            <a:off x="4574175" y="1393204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3.30</a:t>
            </a:r>
            <a:endParaRPr lang="en-US" altLang="en-US" sz="864"/>
          </a:p>
        </p:txBody>
      </p:sp>
      <p:sp>
        <p:nvSpPr>
          <p:cNvPr id="116" name="Rectangle 115"/>
          <p:cNvSpPr>
            <a:spLocks noChangeArrowheads="1"/>
          </p:cNvSpPr>
          <p:nvPr/>
        </p:nvSpPr>
        <p:spPr bwMode="auto">
          <a:xfrm>
            <a:off x="4574175" y="1539536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2.80</a:t>
            </a:r>
            <a:endParaRPr lang="en-US" altLang="en-US" sz="864"/>
          </a:p>
        </p:txBody>
      </p:sp>
      <p:sp>
        <p:nvSpPr>
          <p:cNvPr id="117" name="Rectangle 116"/>
          <p:cNvSpPr>
            <a:spLocks noChangeArrowheads="1"/>
          </p:cNvSpPr>
          <p:nvPr/>
        </p:nvSpPr>
        <p:spPr bwMode="auto">
          <a:xfrm>
            <a:off x="4574175" y="1685869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2.00</a:t>
            </a:r>
            <a:endParaRPr lang="en-US" altLang="en-US" sz="864"/>
          </a:p>
        </p:txBody>
      </p:sp>
      <p:sp>
        <p:nvSpPr>
          <p:cNvPr id="118" name="Rectangle 117"/>
          <p:cNvSpPr>
            <a:spLocks noChangeArrowheads="1"/>
          </p:cNvSpPr>
          <p:nvPr/>
        </p:nvSpPr>
        <p:spPr bwMode="auto">
          <a:xfrm>
            <a:off x="4574175" y="1832201"/>
            <a:ext cx="157094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3.10</a:t>
            </a:r>
            <a:endParaRPr lang="en-US" altLang="en-US" sz="864"/>
          </a:p>
        </p:txBody>
      </p:sp>
      <p:sp>
        <p:nvSpPr>
          <p:cNvPr id="119" name="Rectangle 118"/>
          <p:cNvSpPr>
            <a:spLocks noChangeArrowheads="1"/>
          </p:cNvSpPr>
          <p:nvPr/>
        </p:nvSpPr>
        <p:spPr bwMode="auto">
          <a:xfrm>
            <a:off x="4946103" y="954207"/>
            <a:ext cx="267702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b="1">
                <a:solidFill>
                  <a:srgbClr val="000000"/>
                </a:solidFill>
              </a:rPr>
              <a:t>95%-CI</a:t>
            </a:r>
            <a:endParaRPr lang="en-US" altLang="en-US" sz="864"/>
          </a:p>
        </p:txBody>
      </p:sp>
      <p:sp>
        <p:nvSpPr>
          <p:cNvPr id="121" name="Rectangle 120"/>
          <p:cNvSpPr>
            <a:spLocks noChangeArrowheads="1"/>
          </p:cNvSpPr>
          <p:nvPr/>
        </p:nvSpPr>
        <p:spPr bwMode="auto">
          <a:xfrm>
            <a:off x="4787577" y="2271197"/>
            <a:ext cx="426399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[ 1.80; 2.94]</a:t>
            </a:r>
            <a:endParaRPr lang="en-US" altLang="en-US" sz="864"/>
          </a:p>
        </p:txBody>
      </p:sp>
      <p:sp>
        <p:nvSpPr>
          <p:cNvPr id="122" name="Rectangle 121"/>
          <p:cNvSpPr>
            <a:spLocks noChangeArrowheads="1"/>
          </p:cNvSpPr>
          <p:nvPr/>
        </p:nvSpPr>
        <p:spPr bwMode="auto">
          <a:xfrm>
            <a:off x="4781479" y="1246872"/>
            <a:ext cx="431208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[-0.02; 3.84]</a:t>
            </a:r>
            <a:endParaRPr lang="en-US" altLang="en-US" sz="864"/>
          </a:p>
        </p:txBody>
      </p:sp>
      <p:sp>
        <p:nvSpPr>
          <p:cNvPr id="123" name="Rectangle 122"/>
          <p:cNvSpPr>
            <a:spLocks noChangeArrowheads="1"/>
          </p:cNvSpPr>
          <p:nvPr/>
        </p:nvSpPr>
        <p:spPr bwMode="auto">
          <a:xfrm>
            <a:off x="4787577" y="1393204"/>
            <a:ext cx="426399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[ 0.24; 6.36]</a:t>
            </a:r>
            <a:endParaRPr lang="en-US" altLang="en-US" sz="864"/>
          </a:p>
        </p:txBody>
      </p:sp>
      <p:sp>
        <p:nvSpPr>
          <p:cNvPr id="124" name="Rectangle 123"/>
          <p:cNvSpPr>
            <a:spLocks noChangeArrowheads="1"/>
          </p:cNvSpPr>
          <p:nvPr/>
        </p:nvSpPr>
        <p:spPr bwMode="auto">
          <a:xfrm>
            <a:off x="4787577" y="1539536"/>
            <a:ext cx="426399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[ 1.81; 3.79]</a:t>
            </a:r>
            <a:endParaRPr lang="en-US" altLang="en-US" sz="864"/>
          </a:p>
        </p:txBody>
      </p:sp>
      <p:sp>
        <p:nvSpPr>
          <p:cNvPr id="125" name="Rectangle 124"/>
          <p:cNvSpPr>
            <a:spLocks noChangeArrowheads="1"/>
          </p:cNvSpPr>
          <p:nvPr/>
        </p:nvSpPr>
        <p:spPr bwMode="auto">
          <a:xfrm>
            <a:off x="4787577" y="1685869"/>
            <a:ext cx="426399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[ 1.18; 2.82]</a:t>
            </a:r>
            <a:endParaRPr lang="en-US" altLang="en-US" sz="864"/>
          </a:p>
        </p:txBody>
      </p:sp>
      <p:sp>
        <p:nvSpPr>
          <p:cNvPr id="126" name="Rectangle 125"/>
          <p:cNvSpPr>
            <a:spLocks noChangeArrowheads="1"/>
          </p:cNvSpPr>
          <p:nvPr/>
        </p:nvSpPr>
        <p:spPr bwMode="auto">
          <a:xfrm>
            <a:off x="4787577" y="1832201"/>
            <a:ext cx="426399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>
                <a:solidFill>
                  <a:srgbClr val="000000"/>
                </a:solidFill>
              </a:rPr>
              <a:t>[ 0.85; 5.35]</a:t>
            </a:r>
            <a:endParaRPr lang="en-US" altLang="en-US" sz="864"/>
          </a:p>
        </p:txBody>
      </p:sp>
      <p:sp>
        <p:nvSpPr>
          <p:cNvPr id="138" name="Rectangle 137"/>
          <p:cNvSpPr>
            <a:spLocks noChangeArrowheads="1"/>
          </p:cNvSpPr>
          <p:nvPr/>
        </p:nvSpPr>
        <p:spPr bwMode="auto">
          <a:xfrm>
            <a:off x="5369095" y="2252906"/>
            <a:ext cx="272510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dirty="0">
                <a:solidFill>
                  <a:srgbClr val="000000"/>
                </a:solidFill>
              </a:rPr>
              <a:t>100.0%</a:t>
            </a:r>
            <a:endParaRPr lang="en-US" altLang="en-US" sz="864" dirty="0"/>
          </a:p>
        </p:txBody>
      </p:sp>
      <p:sp>
        <p:nvSpPr>
          <p:cNvPr id="139" name="Rectangle 138"/>
          <p:cNvSpPr>
            <a:spLocks noChangeArrowheads="1"/>
          </p:cNvSpPr>
          <p:nvPr/>
        </p:nvSpPr>
        <p:spPr bwMode="auto">
          <a:xfrm>
            <a:off x="5378241" y="1246872"/>
            <a:ext cx="182742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dirty="0">
                <a:solidFill>
                  <a:srgbClr val="000000"/>
                </a:solidFill>
              </a:rPr>
              <a:t>8.7%</a:t>
            </a:r>
            <a:endParaRPr lang="en-US" altLang="en-US" sz="864" dirty="0"/>
          </a:p>
        </p:txBody>
      </p:sp>
      <p:sp>
        <p:nvSpPr>
          <p:cNvPr id="140" name="Rectangle 139"/>
          <p:cNvSpPr>
            <a:spLocks noChangeArrowheads="1"/>
          </p:cNvSpPr>
          <p:nvPr/>
        </p:nvSpPr>
        <p:spPr bwMode="auto">
          <a:xfrm>
            <a:off x="5369095" y="1393204"/>
            <a:ext cx="182742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dirty="0">
                <a:solidFill>
                  <a:srgbClr val="000000"/>
                </a:solidFill>
              </a:rPr>
              <a:t>3.4%</a:t>
            </a:r>
            <a:endParaRPr lang="en-US" altLang="en-US" sz="864" dirty="0"/>
          </a:p>
        </p:txBody>
      </p:sp>
      <p:sp>
        <p:nvSpPr>
          <p:cNvPr id="141" name="Rectangle 140"/>
          <p:cNvSpPr>
            <a:spLocks noChangeArrowheads="1"/>
          </p:cNvSpPr>
          <p:nvPr/>
        </p:nvSpPr>
        <p:spPr bwMode="auto">
          <a:xfrm>
            <a:off x="5375192" y="1560876"/>
            <a:ext cx="227626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dirty="0">
                <a:solidFill>
                  <a:srgbClr val="000000"/>
                </a:solidFill>
              </a:rPr>
              <a:t>32.8%</a:t>
            </a:r>
            <a:endParaRPr lang="en-US" altLang="en-US" sz="864" dirty="0"/>
          </a:p>
        </p:txBody>
      </p:sp>
      <p:sp>
        <p:nvSpPr>
          <p:cNvPr id="142" name="Rectangle 141"/>
          <p:cNvSpPr>
            <a:spLocks noChangeArrowheads="1"/>
          </p:cNvSpPr>
          <p:nvPr/>
        </p:nvSpPr>
        <p:spPr bwMode="auto">
          <a:xfrm>
            <a:off x="5379765" y="1681296"/>
            <a:ext cx="227626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dirty="0">
                <a:solidFill>
                  <a:srgbClr val="000000"/>
                </a:solidFill>
              </a:rPr>
              <a:t>48.6%</a:t>
            </a:r>
            <a:endParaRPr lang="en-US" altLang="en-US" sz="864" dirty="0"/>
          </a:p>
        </p:txBody>
      </p:sp>
      <p:sp>
        <p:nvSpPr>
          <p:cNvPr id="143" name="Rectangle 142"/>
          <p:cNvSpPr>
            <a:spLocks noChangeArrowheads="1"/>
          </p:cNvSpPr>
          <p:nvPr/>
        </p:nvSpPr>
        <p:spPr bwMode="auto">
          <a:xfrm>
            <a:off x="5369095" y="1829152"/>
            <a:ext cx="182742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dirty="0">
                <a:solidFill>
                  <a:srgbClr val="000000"/>
                </a:solidFill>
              </a:rPr>
              <a:t>6.4%</a:t>
            </a:r>
            <a:endParaRPr lang="en-US" altLang="en-US" sz="864" dirty="0"/>
          </a:p>
        </p:txBody>
      </p:sp>
      <p:sp>
        <p:nvSpPr>
          <p:cNvPr id="144" name="Rectangle 143"/>
          <p:cNvSpPr>
            <a:spLocks noChangeArrowheads="1"/>
          </p:cNvSpPr>
          <p:nvPr/>
        </p:nvSpPr>
        <p:spPr bwMode="auto">
          <a:xfrm>
            <a:off x="5369095" y="951921"/>
            <a:ext cx="266098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b="1" dirty="0">
                <a:solidFill>
                  <a:srgbClr val="000000"/>
                </a:solidFill>
              </a:rPr>
              <a:t>Weight</a:t>
            </a:r>
            <a:endParaRPr lang="en-US" altLang="en-US" sz="864" dirty="0"/>
          </a:p>
        </p:txBody>
      </p:sp>
      <p:sp>
        <p:nvSpPr>
          <p:cNvPr id="145" name="Rectangle 144"/>
          <p:cNvSpPr>
            <a:spLocks noChangeArrowheads="1"/>
          </p:cNvSpPr>
          <p:nvPr/>
        </p:nvSpPr>
        <p:spPr bwMode="auto">
          <a:xfrm>
            <a:off x="3092562" y="929035"/>
            <a:ext cx="1094852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624" dirty="0">
                <a:solidFill>
                  <a:srgbClr val="000000"/>
                </a:solidFill>
              </a:rPr>
              <a:t>Percent Change in Spine BMD</a:t>
            </a:r>
            <a:endParaRPr lang="en-US" altLang="en-US" sz="864" dirty="0"/>
          </a:p>
        </p:txBody>
      </p:sp>
      <p:sp>
        <p:nvSpPr>
          <p:cNvPr id="2" name="TextBox 1"/>
          <p:cNvSpPr txBox="1"/>
          <p:nvPr/>
        </p:nvSpPr>
        <p:spPr>
          <a:xfrm>
            <a:off x="344096" y="2635315"/>
            <a:ext cx="1598515" cy="2400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" dirty="0">
                <a:latin typeface="Arial" panose="020B0604020202020204" pitchFamily="34" charset="0"/>
                <a:cs typeface="Arial" panose="020B0604020202020204" pitchFamily="34" charset="0"/>
              </a:rPr>
              <a:t>*The Dore study used a placebo control; </a:t>
            </a:r>
          </a:p>
          <a:p>
            <a:r>
              <a:rPr lang="en-US" sz="480" dirty="0">
                <a:latin typeface="Arial" panose="020B0604020202020204" pitchFamily="34" charset="0"/>
                <a:cs typeface="Arial" panose="020B0604020202020204" pitchFamily="34" charset="0"/>
              </a:rPr>
              <a:t>all other studies used bisphosphonate as the control</a:t>
            </a:r>
          </a:p>
        </p:txBody>
      </p:sp>
    </p:spTree>
    <p:extLst>
      <p:ext uri="{BB962C8B-B14F-4D97-AF65-F5344CB8AC3E}">
        <p14:creationId xmlns:p14="http://schemas.microsoft.com/office/powerpoint/2010/main" val="2878806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7711" y="449449"/>
            <a:ext cx="3645744" cy="239619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43225" y="188141"/>
            <a:ext cx="3414717" cy="284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24" b="1" dirty="0">
                <a:latin typeface="Arial" panose="020B0604020202020204" pitchFamily="34" charset="0"/>
                <a:cs typeface="Arial" panose="020B0604020202020204" pitchFamily="34" charset="0"/>
              </a:rPr>
              <a:t>Appendix Figure 11: Funnel Plot of Four Studies Comparing Percent Change in Spine</a:t>
            </a:r>
          </a:p>
          <a:p>
            <a:pPr algn="ctr"/>
            <a:r>
              <a:rPr lang="en-US" sz="624" b="1" dirty="0">
                <a:latin typeface="Arial" panose="020B0604020202020204" pitchFamily="34" charset="0"/>
                <a:cs typeface="Arial" panose="020B0604020202020204" pitchFamily="34" charset="0"/>
              </a:rPr>
              <a:t>Bone Mineral Density between </a:t>
            </a:r>
            <a:r>
              <a:rPr lang="en-US" sz="624" b="1" dirty="0" err="1">
                <a:latin typeface="Arial" panose="020B0604020202020204" pitchFamily="34" charset="0"/>
                <a:cs typeface="Arial" panose="020B0604020202020204" pitchFamily="34" charset="0"/>
              </a:rPr>
              <a:t>Denosumab</a:t>
            </a:r>
            <a:r>
              <a:rPr lang="en-US" sz="624" b="1" dirty="0">
                <a:latin typeface="Arial" panose="020B0604020202020204" pitchFamily="34" charset="0"/>
                <a:cs typeface="Arial" panose="020B0604020202020204" pitchFamily="34" charset="0"/>
              </a:rPr>
              <a:t> and Control</a:t>
            </a:r>
          </a:p>
        </p:txBody>
      </p:sp>
    </p:spTree>
    <p:extLst>
      <p:ext uri="{BB962C8B-B14F-4D97-AF65-F5344CB8AC3E}">
        <p14:creationId xmlns:p14="http://schemas.microsoft.com/office/powerpoint/2010/main" val="3787215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349595" y="493109"/>
            <a:ext cx="5315976" cy="2283393"/>
            <a:chOff x="137" y="647"/>
            <a:chExt cx="6975" cy="2996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37" y="1392"/>
              <a:ext cx="290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b="1">
                  <a:solidFill>
                    <a:srgbClr val="000000"/>
                  </a:solidFill>
                </a:rPr>
                <a:t>Study</a:t>
              </a:r>
              <a:endParaRPr lang="en-US" altLang="en-US" sz="864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137" y="2929"/>
              <a:ext cx="740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Random effects</a:t>
              </a:r>
              <a:endParaRPr lang="en-US" altLang="en-US" sz="864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137" y="3137"/>
              <a:ext cx="66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Heterogeneity: </a:t>
              </a:r>
              <a:endParaRPr lang="en-US" altLang="en-US" sz="864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792" y="3137"/>
              <a:ext cx="2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i="1">
                  <a:solidFill>
                    <a:srgbClr val="000000"/>
                  </a:solidFill>
                </a:rPr>
                <a:t>I</a:t>
              </a:r>
              <a:endParaRPr lang="en-US" altLang="en-US" sz="864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840" y="3113"/>
              <a:ext cx="36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384">
                  <a:solidFill>
                    <a:srgbClr val="000000"/>
                  </a:solidFill>
                </a:rPr>
                <a:t>2</a:t>
              </a:r>
              <a:endParaRPr lang="en-US" altLang="en-US" sz="864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872" y="3137"/>
              <a:ext cx="30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= 25%</a:t>
              </a:r>
              <a:endParaRPr lang="en-US" altLang="en-US" sz="864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176" y="3137"/>
              <a:ext cx="5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, </a:t>
              </a:r>
              <a:endParaRPr lang="en-US" altLang="en-US" sz="864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224" y="3129"/>
              <a:ext cx="4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  <a:latin typeface="Symbol" panose="05050102010706020507" pitchFamily="18" charset="2"/>
                </a:rPr>
                <a:t>t</a:t>
              </a:r>
              <a:endParaRPr lang="en-US" altLang="en-US" sz="864" dirty="0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1264" y="3113"/>
              <a:ext cx="36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384" dirty="0">
                  <a:solidFill>
                    <a:srgbClr val="000000"/>
                  </a:solidFill>
                </a:rPr>
                <a:t>2</a:t>
              </a:r>
              <a:endParaRPr lang="en-US" altLang="en-US" sz="864" dirty="0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1296" y="3137"/>
              <a:ext cx="41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= 0.0711</a:t>
              </a:r>
              <a:endParaRPr lang="en-US" altLang="en-US" sz="864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1704" y="3137"/>
              <a:ext cx="5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, </a:t>
              </a:r>
              <a:endParaRPr lang="en-US" altLang="en-US" sz="864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1752" y="3137"/>
              <a:ext cx="5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i="1">
                  <a:solidFill>
                    <a:srgbClr val="000000"/>
                  </a:solidFill>
                </a:rPr>
                <a:t>p</a:t>
              </a:r>
              <a:endParaRPr lang="en-US" altLang="en-US" sz="864"/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1816" y="3137"/>
              <a:ext cx="30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= 0.26</a:t>
              </a:r>
              <a:endParaRPr lang="en-US" altLang="en-US" sz="864"/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137" y="1776"/>
              <a:ext cx="465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Mok 2015</a:t>
              </a:r>
              <a:endParaRPr lang="en-US" altLang="en-US" sz="864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137" y="1969"/>
              <a:ext cx="1104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dirty="0" err="1">
                  <a:solidFill>
                    <a:srgbClr val="000000"/>
                  </a:solidFill>
                </a:rPr>
                <a:t>Saag</a:t>
              </a:r>
              <a:r>
                <a:rPr lang="en-US" altLang="en-US" sz="624" dirty="0">
                  <a:solidFill>
                    <a:srgbClr val="000000"/>
                  </a:solidFill>
                </a:rPr>
                <a:t> 2018, GC starting</a:t>
              </a:r>
              <a:endParaRPr lang="en-US" altLang="en-US" sz="864" dirty="0"/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137" y="2161"/>
              <a:ext cx="123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dirty="0" err="1">
                  <a:solidFill>
                    <a:srgbClr val="000000"/>
                  </a:solidFill>
                </a:rPr>
                <a:t>Saag</a:t>
              </a:r>
              <a:r>
                <a:rPr lang="en-US" altLang="en-US" sz="624" dirty="0">
                  <a:solidFill>
                    <a:srgbClr val="000000"/>
                  </a:solidFill>
                </a:rPr>
                <a:t> 2018, GC continuing</a:t>
              </a:r>
              <a:endParaRPr lang="en-US" altLang="en-US" sz="864" dirty="0"/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137" y="2353"/>
              <a:ext cx="534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dirty="0">
                  <a:solidFill>
                    <a:srgbClr val="000000"/>
                  </a:solidFill>
                </a:rPr>
                <a:t>Dore* 2010</a:t>
              </a:r>
              <a:endParaRPr lang="en-US" altLang="en-US" sz="864" dirty="0"/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1392" y="1392"/>
              <a:ext cx="250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b="1">
                  <a:solidFill>
                    <a:srgbClr val="000000"/>
                  </a:solidFill>
                </a:rPr>
                <a:t>Total</a:t>
              </a:r>
              <a:endParaRPr lang="en-US" altLang="en-US" sz="864"/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1464" y="2737"/>
              <a:ext cx="1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364</a:t>
              </a:r>
              <a:endParaRPr lang="en-US" altLang="en-US" sz="864"/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1496" y="1776"/>
              <a:ext cx="14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 20</a:t>
              </a:r>
              <a:endParaRPr lang="en-US" altLang="en-US" sz="864"/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1464" y="1969"/>
              <a:ext cx="1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115</a:t>
              </a:r>
              <a:endParaRPr lang="en-US" altLang="en-US" sz="864"/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1464" y="2161"/>
              <a:ext cx="1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208</a:t>
              </a:r>
              <a:endParaRPr lang="en-US" altLang="en-US" sz="864"/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1496" y="2353"/>
              <a:ext cx="14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 21</a:t>
              </a:r>
              <a:endParaRPr lang="en-US" altLang="en-US" sz="864"/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1728" y="1392"/>
              <a:ext cx="26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b="1">
                  <a:solidFill>
                    <a:srgbClr val="000000"/>
                  </a:solidFill>
                </a:rPr>
                <a:t>Mean</a:t>
              </a:r>
              <a:endParaRPr lang="en-US" altLang="en-US" sz="864"/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1792" y="1776"/>
              <a:ext cx="20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1.38</a:t>
              </a:r>
              <a:endParaRPr lang="en-US" altLang="en-US" sz="864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1792" y="1969"/>
              <a:ext cx="20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1.70</a:t>
              </a:r>
              <a:endParaRPr lang="en-US" altLang="en-US" sz="864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1792" y="2161"/>
              <a:ext cx="20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2.20</a:t>
              </a:r>
              <a:endParaRPr lang="en-US" altLang="en-US" sz="864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1792" y="2353"/>
              <a:ext cx="20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1.60</a:t>
              </a:r>
              <a:endParaRPr lang="en-US" altLang="en-US" sz="864"/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2184" y="1392"/>
              <a:ext cx="145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b="1">
                  <a:solidFill>
                    <a:srgbClr val="000000"/>
                  </a:solidFill>
                </a:rPr>
                <a:t>SD</a:t>
              </a:r>
              <a:endParaRPr lang="en-US" altLang="en-US" sz="864"/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2064" y="1776"/>
              <a:ext cx="265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2.683</a:t>
              </a:r>
              <a:endParaRPr lang="en-US" altLang="en-US" sz="864"/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2064" y="1969"/>
              <a:ext cx="265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2.700</a:t>
              </a:r>
              <a:endParaRPr lang="en-US" altLang="en-US" sz="864"/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2064" y="2161"/>
              <a:ext cx="265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2.900</a:t>
              </a:r>
              <a:endParaRPr lang="en-US" altLang="en-US" sz="864"/>
            </a:p>
          </p:txBody>
        </p:sp>
        <p:sp>
          <p:nvSpPr>
            <p:cNvPr id="38" name="Rectangle 38"/>
            <p:cNvSpPr>
              <a:spLocks noChangeArrowheads="1"/>
            </p:cNvSpPr>
            <p:nvPr/>
          </p:nvSpPr>
          <p:spPr bwMode="auto">
            <a:xfrm>
              <a:off x="2064" y="2353"/>
              <a:ext cx="265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1.900</a:t>
              </a:r>
              <a:endParaRPr lang="en-US" altLang="en-US" sz="864"/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1475" y="1189"/>
              <a:ext cx="59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b="1" dirty="0" err="1">
                  <a:solidFill>
                    <a:srgbClr val="000000"/>
                  </a:solidFill>
                </a:rPr>
                <a:t>Denosumab</a:t>
              </a:r>
              <a:endParaRPr lang="en-US" altLang="en-US" sz="864" dirty="0"/>
            </a:p>
          </p:txBody>
        </p:sp>
        <p:sp>
          <p:nvSpPr>
            <p:cNvPr id="40" name="Rectangle 40"/>
            <p:cNvSpPr>
              <a:spLocks noChangeArrowheads="1"/>
            </p:cNvSpPr>
            <p:nvPr/>
          </p:nvSpPr>
          <p:spPr bwMode="auto">
            <a:xfrm>
              <a:off x="2408" y="1392"/>
              <a:ext cx="250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b="1">
                  <a:solidFill>
                    <a:srgbClr val="000000"/>
                  </a:solidFill>
                </a:rPr>
                <a:t>Total</a:t>
              </a:r>
              <a:endParaRPr lang="en-US" altLang="en-US" sz="864"/>
            </a:p>
          </p:txBody>
        </p:sp>
        <p:sp>
          <p:nvSpPr>
            <p:cNvPr id="41" name="Rectangle 41"/>
            <p:cNvSpPr>
              <a:spLocks noChangeArrowheads="1"/>
            </p:cNvSpPr>
            <p:nvPr/>
          </p:nvSpPr>
          <p:spPr bwMode="auto">
            <a:xfrm>
              <a:off x="2480" y="2737"/>
              <a:ext cx="1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368</a:t>
              </a:r>
              <a:endParaRPr lang="en-US" altLang="en-US" sz="864"/>
            </a:p>
          </p:txBody>
        </p:sp>
        <p:sp>
          <p:nvSpPr>
            <p:cNvPr id="42" name="Rectangle 42"/>
            <p:cNvSpPr>
              <a:spLocks noChangeArrowheads="1"/>
            </p:cNvSpPr>
            <p:nvPr/>
          </p:nvSpPr>
          <p:spPr bwMode="auto">
            <a:xfrm>
              <a:off x="2512" y="1776"/>
              <a:ext cx="14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 20</a:t>
              </a:r>
              <a:endParaRPr lang="en-US" altLang="en-US" sz="864"/>
            </a:p>
          </p:txBody>
        </p:sp>
        <p:sp>
          <p:nvSpPr>
            <p:cNvPr id="43" name="Rectangle 43"/>
            <p:cNvSpPr>
              <a:spLocks noChangeArrowheads="1"/>
            </p:cNvSpPr>
            <p:nvPr/>
          </p:nvSpPr>
          <p:spPr bwMode="auto">
            <a:xfrm>
              <a:off x="2480" y="1969"/>
              <a:ext cx="1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125</a:t>
              </a:r>
              <a:endParaRPr lang="en-US" altLang="en-US" sz="864"/>
            </a:p>
          </p:txBody>
        </p:sp>
        <p:sp>
          <p:nvSpPr>
            <p:cNvPr id="44" name="Rectangle 44"/>
            <p:cNvSpPr>
              <a:spLocks noChangeArrowheads="1"/>
            </p:cNvSpPr>
            <p:nvPr/>
          </p:nvSpPr>
          <p:spPr bwMode="auto">
            <a:xfrm>
              <a:off x="2480" y="2161"/>
              <a:ext cx="1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208</a:t>
              </a:r>
              <a:endParaRPr lang="en-US" altLang="en-US" sz="864"/>
            </a:p>
          </p:txBody>
        </p:sp>
        <p:sp>
          <p:nvSpPr>
            <p:cNvPr id="45" name="Rectangle 45"/>
            <p:cNvSpPr>
              <a:spLocks noChangeArrowheads="1"/>
            </p:cNvSpPr>
            <p:nvPr/>
          </p:nvSpPr>
          <p:spPr bwMode="auto">
            <a:xfrm>
              <a:off x="2512" y="2353"/>
              <a:ext cx="14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 15</a:t>
              </a:r>
              <a:endParaRPr lang="en-US" altLang="en-US" sz="864"/>
            </a:p>
          </p:txBody>
        </p:sp>
        <p:sp>
          <p:nvSpPr>
            <p:cNvPr id="46" name="Rectangle 46"/>
            <p:cNvSpPr>
              <a:spLocks noChangeArrowheads="1"/>
            </p:cNvSpPr>
            <p:nvPr/>
          </p:nvSpPr>
          <p:spPr bwMode="auto">
            <a:xfrm>
              <a:off x="2752" y="1392"/>
              <a:ext cx="26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b="1">
                  <a:solidFill>
                    <a:srgbClr val="000000"/>
                  </a:solidFill>
                </a:rPr>
                <a:t>Mean</a:t>
              </a:r>
              <a:endParaRPr lang="en-US" altLang="en-US" sz="864"/>
            </a:p>
          </p:txBody>
        </p:sp>
        <p:sp>
          <p:nvSpPr>
            <p:cNvPr id="47" name="Rectangle 47"/>
            <p:cNvSpPr>
              <a:spLocks noChangeArrowheads="1"/>
            </p:cNvSpPr>
            <p:nvPr/>
          </p:nvSpPr>
          <p:spPr bwMode="auto">
            <a:xfrm>
              <a:off x="2840" y="1776"/>
              <a:ext cx="1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 0.8</a:t>
              </a:r>
              <a:endParaRPr lang="en-US" altLang="en-US" sz="864"/>
            </a:p>
          </p:txBody>
        </p:sp>
        <p:sp>
          <p:nvSpPr>
            <p:cNvPr id="48" name="Rectangle 48"/>
            <p:cNvSpPr>
              <a:spLocks noChangeArrowheads="1"/>
            </p:cNvSpPr>
            <p:nvPr/>
          </p:nvSpPr>
          <p:spPr bwMode="auto">
            <a:xfrm>
              <a:off x="2840" y="1969"/>
              <a:ext cx="1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 0.1</a:t>
              </a:r>
              <a:endParaRPr lang="en-US" altLang="en-US" sz="864"/>
            </a:p>
          </p:txBody>
        </p:sp>
        <p:sp>
          <p:nvSpPr>
            <p:cNvPr id="49" name="Rectangle 49"/>
            <p:cNvSpPr>
              <a:spLocks noChangeArrowheads="1"/>
            </p:cNvSpPr>
            <p:nvPr/>
          </p:nvSpPr>
          <p:spPr bwMode="auto">
            <a:xfrm>
              <a:off x="2840" y="2161"/>
              <a:ext cx="177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 0.6</a:t>
              </a:r>
              <a:endParaRPr lang="en-US" altLang="en-US" sz="864"/>
            </a:p>
          </p:txBody>
        </p:sp>
        <p:sp>
          <p:nvSpPr>
            <p:cNvPr id="50" name="Rectangle 50"/>
            <p:cNvSpPr>
              <a:spLocks noChangeArrowheads="1"/>
            </p:cNvSpPr>
            <p:nvPr/>
          </p:nvSpPr>
          <p:spPr bwMode="auto">
            <a:xfrm>
              <a:off x="2832" y="2353"/>
              <a:ext cx="18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-1.2</a:t>
              </a:r>
              <a:endParaRPr lang="en-US" altLang="en-US" sz="864"/>
            </a:p>
          </p:txBody>
        </p:sp>
        <p:sp>
          <p:nvSpPr>
            <p:cNvPr id="51" name="Rectangle 51"/>
            <p:cNvSpPr>
              <a:spLocks noChangeArrowheads="1"/>
            </p:cNvSpPr>
            <p:nvPr/>
          </p:nvSpPr>
          <p:spPr bwMode="auto">
            <a:xfrm>
              <a:off x="3144" y="1392"/>
              <a:ext cx="145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b="1">
                  <a:solidFill>
                    <a:srgbClr val="000000"/>
                  </a:solidFill>
                </a:rPr>
                <a:t>SD</a:t>
              </a:r>
              <a:endParaRPr lang="en-US" altLang="en-US" sz="864"/>
            </a:p>
          </p:txBody>
        </p:sp>
        <p:sp>
          <p:nvSpPr>
            <p:cNvPr id="52" name="Rectangle 52"/>
            <p:cNvSpPr>
              <a:spLocks noChangeArrowheads="1"/>
            </p:cNvSpPr>
            <p:nvPr/>
          </p:nvSpPr>
          <p:spPr bwMode="auto">
            <a:xfrm>
              <a:off x="3088" y="1776"/>
              <a:ext cx="20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2.24</a:t>
              </a:r>
              <a:endParaRPr lang="en-US" altLang="en-US" sz="864"/>
            </a:p>
          </p:txBody>
        </p:sp>
        <p:sp>
          <p:nvSpPr>
            <p:cNvPr id="53" name="Rectangle 53"/>
            <p:cNvSpPr>
              <a:spLocks noChangeArrowheads="1"/>
            </p:cNvSpPr>
            <p:nvPr/>
          </p:nvSpPr>
          <p:spPr bwMode="auto">
            <a:xfrm>
              <a:off x="3088" y="1969"/>
              <a:ext cx="20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2.60</a:t>
              </a:r>
              <a:endParaRPr lang="en-US" altLang="en-US" sz="864"/>
            </a:p>
          </p:txBody>
        </p:sp>
        <p:sp>
          <p:nvSpPr>
            <p:cNvPr id="54" name="Rectangle 54"/>
            <p:cNvSpPr>
              <a:spLocks noChangeArrowheads="1"/>
            </p:cNvSpPr>
            <p:nvPr/>
          </p:nvSpPr>
          <p:spPr bwMode="auto">
            <a:xfrm>
              <a:off x="3088" y="2161"/>
              <a:ext cx="20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3.10</a:t>
              </a:r>
              <a:endParaRPr lang="en-US" altLang="en-US" sz="864"/>
            </a:p>
          </p:txBody>
        </p:sp>
        <p:sp>
          <p:nvSpPr>
            <p:cNvPr id="55" name="Rectangle 55"/>
            <p:cNvSpPr>
              <a:spLocks noChangeArrowheads="1"/>
            </p:cNvSpPr>
            <p:nvPr/>
          </p:nvSpPr>
          <p:spPr bwMode="auto">
            <a:xfrm>
              <a:off x="3088" y="2353"/>
              <a:ext cx="20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2.60</a:t>
              </a:r>
              <a:endParaRPr lang="en-US" altLang="en-US" sz="864"/>
            </a:p>
          </p:txBody>
        </p:sp>
        <p:sp>
          <p:nvSpPr>
            <p:cNvPr id="56" name="Rectangle 56"/>
            <p:cNvSpPr>
              <a:spLocks noChangeArrowheads="1"/>
            </p:cNvSpPr>
            <p:nvPr/>
          </p:nvSpPr>
          <p:spPr bwMode="auto">
            <a:xfrm>
              <a:off x="2557" y="1194"/>
              <a:ext cx="370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b="1" dirty="0">
                  <a:solidFill>
                    <a:srgbClr val="000000"/>
                  </a:solidFill>
                </a:rPr>
                <a:t>Control</a:t>
              </a:r>
              <a:endParaRPr lang="en-US" altLang="en-US" sz="864" dirty="0"/>
            </a:p>
          </p:txBody>
        </p:sp>
        <p:sp>
          <p:nvSpPr>
            <p:cNvPr id="57" name="Line 57"/>
            <p:cNvSpPr>
              <a:spLocks noChangeShapeType="1"/>
            </p:cNvSpPr>
            <p:nvPr/>
          </p:nvSpPr>
          <p:spPr bwMode="auto">
            <a:xfrm flipV="1">
              <a:off x="4544" y="1536"/>
              <a:ext cx="0" cy="1537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9" name="Freeform 59"/>
            <p:cNvSpPr>
              <a:spLocks noEditPoints="1"/>
            </p:cNvSpPr>
            <p:nvPr/>
          </p:nvSpPr>
          <p:spPr bwMode="auto">
            <a:xfrm>
              <a:off x="4968" y="1728"/>
              <a:ext cx="0" cy="1241"/>
            </a:xfrm>
            <a:custGeom>
              <a:avLst/>
              <a:gdLst>
                <a:gd name="T0" fmla="*/ 152 h 155"/>
                <a:gd name="T1" fmla="*/ 148 h 155"/>
                <a:gd name="T2" fmla="*/ 144 h 155"/>
                <a:gd name="T3" fmla="*/ 140 h 155"/>
                <a:gd name="T4" fmla="*/ 136 h 155"/>
                <a:gd name="T5" fmla="*/ 132 h 155"/>
                <a:gd name="T6" fmla="*/ 128 h 155"/>
                <a:gd name="T7" fmla="*/ 124 h 155"/>
                <a:gd name="T8" fmla="*/ 120 h 155"/>
                <a:gd name="T9" fmla="*/ 116 h 155"/>
                <a:gd name="T10" fmla="*/ 112 h 155"/>
                <a:gd name="T11" fmla="*/ 108 h 155"/>
                <a:gd name="T12" fmla="*/ 104 h 155"/>
                <a:gd name="T13" fmla="*/ 100 h 155"/>
                <a:gd name="T14" fmla="*/ 96 h 155"/>
                <a:gd name="T15" fmla="*/ 92 h 155"/>
                <a:gd name="T16" fmla="*/ 88 h 155"/>
                <a:gd name="T17" fmla="*/ 84 h 155"/>
                <a:gd name="T18" fmla="*/ 80 h 155"/>
                <a:gd name="T19" fmla="*/ 76 h 155"/>
                <a:gd name="T20" fmla="*/ 72 h 155"/>
                <a:gd name="T21" fmla="*/ 68 h 155"/>
                <a:gd name="T22" fmla="*/ 64 h 155"/>
                <a:gd name="T23" fmla="*/ 60 h 155"/>
                <a:gd name="T24" fmla="*/ 56 h 155"/>
                <a:gd name="T25" fmla="*/ 52 h 155"/>
                <a:gd name="T26" fmla="*/ 48 h 155"/>
                <a:gd name="T27" fmla="*/ 44 h 155"/>
                <a:gd name="T28" fmla="*/ 40 h 155"/>
                <a:gd name="T29" fmla="*/ 36 h 155"/>
                <a:gd name="T30" fmla="*/ 32 h 155"/>
                <a:gd name="T31" fmla="*/ 28 h 155"/>
                <a:gd name="T32" fmla="*/ 24 h 155"/>
                <a:gd name="T33" fmla="*/ 20 h 155"/>
                <a:gd name="T34" fmla="*/ 16 h 155"/>
                <a:gd name="T35" fmla="*/ 12 h 155"/>
                <a:gd name="T36" fmla="*/ 8 h 155"/>
                <a:gd name="T37" fmla="*/ 4 h 15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  <a:cxn ang="0">
                  <a:pos x="0" y="T32"/>
                </a:cxn>
                <a:cxn ang="0">
                  <a:pos x="0" y="T33"/>
                </a:cxn>
                <a:cxn ang="0">
                  <a:pos x="0" y="T34"/>
                </a:cxn>
                <a:cxn ang="0">
                  <a:pos x="0" y="T35"/>
                </a:cxn>
                <a:cxn ang="0">
                  <a:pos x="0" y="T36"/>
                </a:cxn>
                <a:cxn ang="0">
                  <a:pos x="0" y="T37"/>
                </a:cxn>
              </a:cxnLst>
              <a:rect l="0" t="0" r="r" b="b"/>
              <a:pathLst>
                <a:path h="155">
                  <a:moveTo>
                    <a:pt x="0" y="152"/>
                  </a:moveTo>
                  <a:lnTo>
                    <a:pt x="0" y="151"/>
                  </a:lnTo>
                  <a:moveTo>
                    <a:pt x="0" y="148"/>
                  </a:moveTo>
                  <a:lnTo>
                    <a:pt x="0" y="147"/>
                  </a:lnTo>
                  <a:moveTo>
                    <a:pt x="0" y="144"/>
                  </a:moveTo>
                  <a:lnTo>
                    <a:pt x="0" y="143"/>
                  </a:lnTo>
                  <a:moveTo>
                    <a:pt x="0" y="140"/>
                  </a:moveTo>
                  <a:lnTo>
                    <a:pt x="0" y="139"/>
                  </a:lnTo>
                  <a:moveTo>
                    <a:pt x="0" y="136"/>
                  </a:moveTo>
                  <a:lnTo>
                    <a:pt x="0" y="135"/>
                  </a:lnTo>
                  <a:moveTo>
                    <a:pt x="0" y="132"/>
                  </a:moveTo>
                  <a:lnTo>
                    <a:pt x="0" y="131"/>
                  </a:lnTo>
                  <a:moveTo>
                    <a:pt x="0" y="128"/>
                  </a:moveTo>
                  <a:lnTo>
                    <a:pt x="0" y="127"/>
                  </a:lnTo>
                  <a:moveTo>
                    <a:pt x="0" y="124"/>
                  </a:moveTo>
                  <a:lnTo>
                    <a:pt x="0" y="123"/>
                  </a:lnTo>
                  <a:moveTo>
                    <a:pt x="0" y="120"/>
                  </a:moveTo>
                  <a:lnTo>
                    <a:pt x="0" y="119"/>
                  </a:lnTo>
                  <a:moveTo>
                    <a:pt x="0" y="116"/>
                  </a:moveTo>
                  <a:lnTo>
                    <a:pt x="0" y="115"/>
                  </a:lnTo>
                  <a:moveTo>
                    <a:pt x="0" y="112"/>
                  </a:moveTo>
                  <a:lnTo>
                    <a:pt x="0" y="111"/>
                  </a:lnTo>
                  <a:moveTo>
                    <a:pt x="0" y="108"/>
                  </a:moveTo>
                  <a:lnTo>
                    <a:pt x="0" y="107"/>
                  </a:lnTo>
                  <a:moveTo>
                    <a:pt x="0" y="104"/>
                  </a:moveTo>
                  <a:lnTo>
                    <a:pt x="0" y="103"/>
                  </a:lnTo>
                  <a:moveTo>
                    <a:pt x="0" y="100"/>
                  </a:moveTo>
                  <a:lnTo>
                    <a:pt x="0" y="99"/>
                  </a:lnTo>
                  <a:moveTo>
                    <a:pt x="0" y="96"/>
                  </a:moveTo>
                  <a:lnTo>
                    <a:pt x="0" y="95"/>
                  </a:lnTo>
                  <a:moveTo>
                    <a:pt x="0" y="92"/>
                  </a:moveTo>
                  <a:lnTo>
                    <a:pt x="0" y="91"/>
                  </a:lnTo>
                  <a:moveTo>
                    <a:pt x="0" y="88"/>
                  </a:moveTo>
                  <a:lnTo>
                    <a:pt x="0" y="87"/>
                  </a:lnTo>
                  <a:moveTo>
                    <a:pt x="0" y="84"/>
                  </a:moveTo>
                  <a:lnTo>
                    <a:pt x="0" y="83"/>
                  </a:lnTo>
                  <a:moveTo>
                    <a:pt x="0" y="80"/>
                  </a:moveTo>
                  <a:lnTo>
                    <a:pt x="0" y="79"/>
                  </a:lnTo>
                  <a:moveTo>
                    <a:pt x="0" y="76"/>
                  </a:moveTo>
                  <a:lnTo>
                    <a:pt x="0" y="75"/>
                  </a:lnTo>
                  <a:moveTo>
                    <a:pt x="0" y="72"/>
                  </a:moveTo>
                  <a:lnTo>
                    <a:pt x="0" y="71"/>
                  </a:lnTo>
                  <a:moveTo>
                    <a:pt x="0" y="68"/>
                  </a:moveTo>
                  <a:lnTo>
                    <a:pt x="0" y="67"/>
                  </a:lnTo>
                  <a:moveTo>
                    <a:pt x="0" y="64"/>
                  </a:moveTo>
                  <a:lnTo>
                    <a:pt x="0" y="63"/>
                  </a:lnTo>
                  <a:moveTo>
                    <a:pt x="0" y="60"/>
                  </a:moveTo>
                  <a:lnTo>
                    <a:pt x="0" y="59"/>
                  </a:lnTo>
                  <a:moveTo>
                    <a:pt x="0" y="56"/>
                  </a:moveTo>
                  <a:lnTo>
                    <a:pt x="0" y="55"/>
                  </a:lnTo>
                  <a:moveTo>
                    <a:pt x="0" y="52"/>
                  </a:moveTo>
                  <a:lnTo>
                    <a:pt x="0" y="51"/>
                  </a:lnTo>
                  <a:moveTo>
                    <a:pt x="0" y="48"/>
                  </a:moveTo>
                  <a:lnTo>
                    <a:pt x="0" y="47"/>
                  </a:lnTo>
                  <a:moveTo>
                    <a:pt x="0" y="44"/>
                  </a:moveTo>
                  <a:lnTo>
                    <a:pt x="0" y="43"/>
                  </a:lnTo>
                  <a:moveTo>
                    <a:pt x="0" y="40"/>
                  </a:moveTo>
                  <a:lnTo>
                    <a:pt x="0" y="39"/>
                  </a:lnTo>
                  <a:moveTo>
                    <a:pt x="0" y="36"/>
                  </a:moveTo>
                  <a:lnTo>
                    <a:pt x="0" y="35"/>
                  </a:lnTo>
                  <a:moveTo>
                    <a:pt x="0" y="32"/>
                  </a:moveTo>
                  <a:lnTo>
                    <a:pt x="0" y="31"/>
                  </a:lnTo>
                  <a:moveTo>
                    <a:pt x="0" y="28"/>
                  </a:moveTo>
                  <a:lnTo>
                    <a:pt x="0" y="27"/>
                  </a:lnTo>
                  <a:moveTo>
                    <a:pt x="0" y="24"/>
                  </a:moveTo>
                  <a:lnTo>
                    <a:pt x="0" y="23"/>
                  </a:lnTo>
                  <a:moveTo>
                    <a:pt x="0" y="20"/>
                  </a:moveTo>
                  <a:lnTo>
                    <a:pt x="0" y="19"/>
                  </a:lnTo>
                  <a:moveTo>
                    <a:pt x="0" y="16"/>
                  </a:moveTo>
                  <a:lnTo>
                    <a:pt x="0" y="15"/>
                  </a:lnTo>
                  <a:moveTo>
                    <a:pt x="0" y="12"/>
                  </a:moveTo>
                  <a:lnTo>
                    <a:pt x="0" y="11"/>
                  </a:lnTo>
                  <a:moveTo>
                    <a:pt x="0" y="8"/>
                  </a:moveTo>
                  <a:lnTo>
                    <a:pt x="0" y="7"/>
                  </a:lnTo>
                  <a:moveTo>
                    <a:pt x="0" y="4"/>
                  </a:moveTo>
                  <a:lnTo>
                    <a:pt x="0" y="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0" name="Line 60"/>
            <p:cNvSpPr>
              <a:spLocks noChangeShapeType="1"/>
            </p:cNvSpPr>
            <p:nvPr/>
          </p:nvSpPr>
          <p:spPr bwMode="auto">
            <a:xfrm>
              <a:off x="3504" y="3073"/>
              <a:ext cx="208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1" name="Line 61"/>
            <p:cNvSpPr>
              <a:spLocks noChangeShapeType="1"/>
            </p:cNvSpPr>
            <p:nvPr/>
          </p:nvSpPr>
          <p:spPr bwMode="auto">
            <a:xfrm>
              <a:off x="3504" y="3073"/>
              <a:ext cx="0" cy="64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2" name="Line 62"/>
            <p:cNvSpPr>
              <a:spLocks noChangeShapeType="1"/>
            </p:cNvSpPr>
            <p:nvPr/>
          </p:nvSpPr>
          <p:spPr bwMode="auto">
            <a:xfrm>
              <a:off x="4024" y="3073"/>
              <a:ext cx="0" cy="64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3" name="Line 63"/>
            <p:cNvSpPr>
              <a:spLocks noChangeShapeType="1"/>
            </p:cNvSpPr>
            <p:nvPr/>
          </p:nvSpPr>
          <p:spPr bwMode="auto">
            <a:xfrm>
              <a:off x="4544" y="3073"/>
              <a:ext cx="0" cy="64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4" name="Line 64"/>
            <p:cNvSpPr>
              <a:spLocks noChangeShapeType="1"/>
            </p:cNvSpPr>
            <p:nvPr/>
          </p:nvSpPr>
          <p:spPr bwMode="auto">
            <a:xfrm>
              <a:off x="5064" y="3073"/>
              <a:ext cx="0" cy="64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5" name="Line 65"/>
            <p:cNvSpPr>
              <a:spLocks noChangeShapeType="1"/>
            </p:cNvSpPr>
            <p:nvPr/>
          </p:nvSpPr>
          <p:spPr bwMode="auto">
            <a:xfrm>
              <a:off x="5592" y="3073"/>
              <a:ext cx="0" cy="64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6" name="Rectangle 66"/>
            <p:cNvSpPr>
              <a:spLocks noChangeArrowheads="1"/>
            </p:cNvSpPr>
            <p:nvPr/>
          </p:nvSpPr>
          <p:spPr bwMode="auto">
            <a:xfrm>
              <a:off x="3432" y="3217"/>
              <a:ext cx="95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-4</a:t>
              </a:r>
              <a:endParaRPr lang="en-US" altLang="en-US" sz="864"/>
            </a:p>
          </p:txBody>
        </p:sp>
        <p:sp>
          <p:nvSpPr>
            <p:cNvPr id="67" name="Rectangle 67"/>
            <p:cNvSpPr>
              <a:spLocks noChangeArrowheads="1"/>
            </p:cNvSpPr>
            <p:nvPr/>
          </p:nvSpPr>
          <p:spPr bwMode="auto">
            <a:xfrm>
              <a:off x="3952" y="3217"/>
              <a:ext cx="95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-2</a:t>
              </a:r>
              <a:endParaRPr lang="en-US" altLang="en-US" sz="864"/>
            </a:p>
          </p:txBody>
        </p:sp>
        <p:sp>
          <p:nvSpPr>
            <p:cNvPr id="68" name="Rectangle 68"/>
            <p:cNvSpPr>
              <a:spLocks noChangeArrowheads="1"/>
            </p:cNvSpPr>
            <p:nvPr/>
          </p:nvSpPr>
          <p:spPr bwMode="auto">
            <a:xfrm>
              <a:off x="4492" y="3217"/>
              <a:ext cx="5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0</a:t>
              </a:r>
              <a:endParaRPr lang="en-US" altLang="en-US" sz="864"/>
            </a:p>
          </p:txBody>
        </p:sp>
        <p:sp>
          <p:nvSpPr>
            <p:cNvPr id="69" name="Rectangle 69"/>
            <p:cNvSpPr>
              <a:spLocks noChangeArrowheads="1"/>
            </p:cNvSpPr>
            <p:nvPr/>
          </p:nvSpPr>
          <p:spPr bwMode="auto">
            <a:xfrm>
              <a:off x="5012" y="3217"/>
              <a:ext cx="5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2</a:t>
              </a:r>
              <a:endParaRPr lang="en-US" altLang="en-US" sz="864"/>
            </a:p>
          </p:txBody>
        </p:sp>
        <p:sp>
          <p:nvSpPr>
            <p:cNvPr id="70" name="Rectangle 70"/>
            <p:cNvSpPr>
              <a:spLocks noChangeArrowheads="1"/>
            </p:cNvSpPr>
            <p:nvPr/>
          </p:nvSpPr>
          <p:spPr bwMode="auto">
            <a:xfrm>
              <a:off x="5540" y="3217"/>
              <a:ext cx="5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4</a:t>
              </a:r>
              <a:endParaRPr lang="en-US" altLang="en-US" sz="864"/>
            </a:p>
          </p:txBody>
        </p:sp>
        <p:sp>
          <p:nvSpPr>
            <p:cNvPr id="71" name="Rectangle 71"/>
            <p:cNvSpPr>
              <a:spLocks noChangeArrowheads="1"/>
            </p:cNvSpPr>
            <p:nvPr/>
          </p:nvSpPr>
          <p:spPr bwMode="auto">
            <a:xfrm>
              <a:off x="3520" y="1194"/>
              <a:ext cx="2524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b="1" dirty="0">
                  <a:solidFill>
                    <a:srgbClr val="000000"/>
                  </a:solidFill>
                </a:rPr>
                <a:t>Percent Change in Total Hip Bone Mineral Density </a:t>
              </a:r>
              <a:endParaRPr lang="en-US" altLang="en-US" sz="864" dirty="0"/>
            </a:p>
          </p:txBody>
        </p:sp>
        <p:sp>
          <p:nvSpPr>
            <p:cNvPr id="72" name="Rectangle 72"/>
            <p:cNvSpPr>
              <a:spLocks noChangeArrowheads="1"/>
            </p:cNvSpPr>
            <p:nvPr/>
          </p:nvSpPr>
          <p:spPr bwMode="auto">
            <a:xfrm>
              <a:off x="557" y="647"/>
              <a:ext cx="6291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b="1" dirty="0">
                  <a:solidFill>
                    <a:srgbClr val="000000"/>
                  </a:solidFill>
                </a:rPr>
                <a:t>Appendix Figure 12: Percent Change in Total Hip Bone Mineral Density in Subjects Randomized to </a:t>
              </a:r>
              <a:r>
                <a:rPr lang="en-US" altLang="en-US" sz="624" b="1" dirty="0" err="1">
                  <a:solidFill>
                    <a:srgbClr val="000000"/>
                  </a:solidFill>
                </a:rPr>
                <a:t>Denosumab</a:t>
              </a:r>
              <a:r>
                <a:rPr lang="en-US" altLang="en-US" sz="624" b="1" dirty="0">
                  <a:solidFill>
                    <a:srgbClr val="000000"/>
                  </a:solidFill>
                </a:rPr>
                <a:t> versus Control</a:t>
              </a:r>
              <a:endParaRPr lang="en-US" altLang="en-US" sz="864" dirty="0"/>
            </a:p>
          </p:txBody>
        </p:sp>
        <p:sp>
          <p:nvSpPr>
            <p:cNvPr id="74" name="Rectangle 74"/>
            <p:cNvSpPr>
              <a:spLocks noChangeArrowheads="1"/>
            </p:cNvSpPr>
            <p:nvPr/>
          </p:nvSpPr>
          <p:spPr bwMode="auto">
            <a:xfrm>
              <a:off x="3193" y="3517"/>
              <a:ext cx="2741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dirty="0">
                  <a:solidFill>
                    <a:srgbClr val="000000"/>
                  </a:solidFill>
                </a:rPr>
                <a:t>←Favors Bisphosphonate                 Favors </a:t>
              </a:r>
              <a:r>
                <a:rPr lang="en-US" altLang="en-US" sz="624" dirty="0" err="1">
                  <a:solidFill>
                    <a:srgbClr val="000000"/>
                  </a:solidFill>
                </a:rPr>
                <a:t>Denosumab</a:t>
              </a:r>
              <a:r>
                <a:rPr lang="en-US" altLang="en-US" sz="624" dirty="0">
                  <a:solidFill>
                    <a:srgbClr val="000000"/>
                  </a:solidFill>
                </a:rPr>
                <a:t>→</a:t>
              </a:r>
              <a:endParaRPr lang="en-US" altLang="en-US" sz="864" dirty="0"/>
            </a:p>
          </p:txBody>
        </p:sp>
        <p:sp>
          <p:nvSpPr>
            <p:cNvPr id="77" name="Freeform 77"/>
            <p:cNvSpPr>
              <a:spLocks/>
            </p:cNvSpPr>
            <p:nvPr/>
          </p:nvSpPr>
          <p:spPr bwMode="auto">
            <a:xfrm>
              <a:off x="4832" y="2929"/>
              <a:ext cx="272" cy="96"/>
            </a:xfrm>
            <a:custGeom>
              <a:avLst/>
              <a:gdLst>
                <a:gd name="T0" fmla="*/ 0 w 272"/>
                <a:gd name="T1" fmla="*/ 48 h 96"/>
                <a:gd name="T2" fmla="*/ 136 w 272"/>
                <a:gd name="T3" fmla="*/ 0 h 96"/>
                <a:gd name="T4" fmla="*/ 272 w 272"/>
                <a:gd name="T5" fmla="*/ 48 h 96"/>
                <a:gd name="T6" fmla="*/ 136 w 272"/>
                <a:gd name="T7" fmla="*/ 96 h 96"/>
                <a:gd name="T8" fmla="*/ 0 w 272"/>
                <a:gd name="T9" fmla="*/ 4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96">
                  <a:moveTo>
                    <a:pt x="0" y="48"/>
                  </a:moveTo>
                  <a:lnTo>
                    <a:pt x="136" y="0"/>
                  </a:lnTo>
                  <a:lnTo>
                    <a:pt x="272" y="48"/>
                  </a:lnTo>
                  <a:lnTo>
                    <a:pt x="136" y="96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8" name="Freeform 78"/>
            <p:cNvSpPr>
              <a:spLocks/>
            </p:cNvSpPr>
            <p:nvPr/>
          </p:nvSpPr>
          <p:spPr bwMode="auto">
            <a:xfrm>
              <a:off x="4832" y="2929"/>
              <a:ext cx="272" cy="96"/>
            </a:xfrm>
            <a:custGeom>
              <a:avLst/>
              <a:gdLst>
                <a:gd name="T0" fmla="*/ 0 w 34"/>
                <a:gd name="T1" fmla="*/ 6 h 12"/>
                <a:gd name="T2" fmla="*/ 17 w 34"/>
                <a:gd name="T3" fmla="*/ 0 h 12"/>
                <a:gd name="T4" fmla="*/ 34 w 34"/>
                <a:gd name="T5" fmla="*/ 6 h 12"/>
                <a:gd name="T6" fmla="*/ 17 w 34"/>
                <a:gd name="T7" fmla="*/ 12 h 12"/>
                <a:gd name="T8" fmla="*/ 0 w 34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2">
                  <a:moveTo>
                    <a:pt x="0" y="6"/>
                  </a:moveTo>
                  <a:lnTo>
                    <a:pt x="17" y="0"/>
                  </a:lnTo>
                  <a:lnTo>
                    <a:pt x="34" y="6"/>
                  </a:lnTo>
                  <a:lnTo>
                    <a:pt x="17" y="12"/>
                  </a:lnTo>
                  <a:lnTo>
                    <a:pt x="0" y="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9" name="Rectangle 79"/>
            <p:cNvSpPr>
              <a:spLocks noChangeArrowheads="1"/>
            </p:cNvSpPr>
            <p:nvPr/>
          </p:nvSpPr>
          <p:spPr bwMode="auto">
            <a:xfrm>
              <a:off x="4664" y="1792"/>
              <a:ext cx="64" cy="64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80" name="Rectangle 80"/>
            <p:cNvSpPr>
              <a:spLocks noChangeArrowheads="1"/>
            </p:cNvSpPr>
            <p:nvPr/>
          </p:nvSpPr>
          <p:spPr bwMode="auto">
            <a:xfrm>
              <a:off x="4664" y="1792"/>
              <a:ext cx="64" cy="64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81" name="Line 81"/>
            <p:cNvSpPr>
              <a:spLocks noChangeShapeType="1"/>
            </p:cNvSpPr>
            <p:nvPr/>
          </p:nvSpPr>
          <p:spPr bwMode="auto">
            <a:xfrm flipV="1">
              <a:off x="4696" y="1808"/>
              <a:ext cx="0" cy="32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82" name="Line 82"/>
            <p:cNvSpPr>
              <a:spLocks noChangeShapeType="1"/>
            </p:cNvSpPr>
            <p:nvPr/>
          </p:nvSpPr>
          <p:spPr bwMode="auto">
            <a:xfrm>
              <a:off x="4296" y="1824"/>
              <a:ext cx="800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83" name="Rectangle 83"/>
            <p:cNvSpPr>
              <a:spLocks noChangeArrowheads="1"/>
            </p:cNvSpPr>
            <p:nvPr/>
          </p:nvSpPr>
          <p:spPr bwMode="auto">
            <a:xfrm>
              <a:off x="4896" y="1952"/>
              <a:ext cx="136" cy="129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84" name="Rectangle 84"/>
            <p:cNvSpPr>
              <a:spLocks noChangeArrowheads="1"/>
            </p:cNvSpPr>
            <p:nvPr/>
          </p:nvSpPr>
          <p:spPr bwMode="auto">
            <a:xfrm>
              <a:off x="4896" y="1952"/>
              <a:ext cx="136" cy="129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85" name="Line 85"/>
            <p:cNvSpPr>
              <a:spLocks noChangeShapeType="1"/>
            </p:cNvSpPr>
            <p:nvPr/>
          </p:nvSpPr>
          <p:spPr bwMode="auto">
            <a:xfrm flipV="1">
              <a:off x="4960" y="2001"/>
              <a:ext cx="0" cy="32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86" name="Line 86"/>
            <p:cNvSpPr>
              <a:spLocks noChangeShapeType="1"/>
            </p:cNvSpPr>
            <p:nvPr/>
          </p:nvSpPr>
          <p:spPr bwMode="auto">
            <a:xfrm>
              <a:off x="4784" y="2017"/>
              <a:ext cx="352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87" name="Rectangle 87"/>
            <p:cNvSpPr>
              <a:spLocks noChangeArrowheads="1"/>
            </p:cNvSpPr>
            <p:nvPr/>
          </p:nvSpPr>
          <p:spPr bwMode="auto">
            <a:xfrm>
              <a:off x="4888" y="2129"/>
              <a:ext cx="152" cy="160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88" name="Rectangle 88"/>
            <p:cNvSpPr>
              <a:spLocks noChangeArrowheads="1"/>
            </p:cNvSpPr>
            <p:nvPr/>
          </p:nvSpPr>
          <p:spPr bwMode="auto">
            <a:xfrm>
              <a:off x="4888" y="2129"/>
              <a:ext cx="152" cy="160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89" name="Line 89"/>
            <p:cNvSpPr>
              <a:spLocks noChangeShapeType="1"/>
            </p:cNvSpPr>
            <p:nvPr/>
          </p:nvSpPr>
          <p:spPr bwMode="auto">
            <a:xfrm flipV="1">
              <a:off x="4960" y="2193"/>
              <a:ext cx="0" cy="32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90" name="Line 90"/>
            <p:cNvSpPr>
              <a:spLocks noChangeShapeType="1"/>
            </p:cNvSpPr>
            <p:nvPr/>
          </p:nvSpPr>
          <p:spPr bwMode="auto">
            <a:xfrm>
              <a:off x="4816" y="2209"/>
              <a:ext cx="296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91" name="Rectangle 91"/>
            <p:cNvSpPr>
              <a:spLocks noChangeArrowheads="1"/>
            </p:cNvSpPr>
            <p:nvPr/>
          </p:nvSpPr>
          <p:spPr bwMode="auto">
            <a:xfrm>
              <a:off x="5248" y="2369"/>
              <a:ext cx="56" cy="64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92" name="Rectangle 92"/>
            <p:cNvSpPr>
              <a:spLocks noChangeArrowheads="1"/>
            </p:cNvSpPr>
            <p:nvPr/>
          </p:nvSpPr>
          <p:spPr bwMode="auto">
            <a:xfrm>
              <a:off x="5248" y="2369"/>
              <a:ext cx="56" cy="64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93" name="Line 93"/>
            <p:cNvSpPr>
              <a:spLocks noChangeShapeType="1"/>
            </p:cNvSpPr>
            <p:nvPr/>
          </p:nvSpPr>
          <p:spPr bwMode="auto">
            <a:xfrm flipV="1">
              <a:off x="5272" y="2385"/>
              <a:ext cx="0" cy="32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94" name="Line 94"/>
            <p:cNvSpPr>
              <a:spLocks noChangeShapeType="1"/>
            </p:cNvSpPr>
            <p:nvPr/>
          </p:nvSpPr>
          <p:spPr bwMode="auto">
            <a:xfrm>
              <a:off x="4872" y="2401"/>
              <a:ext cx="80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95" name="Rectangle 95"/>
            <p:cNvSpPr>
              <a:spLocks noChangeArrowheads="1"/>
            </p:cNvSpPr>
            <p:nvPr/>
          </p:nvSpPr>
          <p:spPr bwMode="auto">
            <a:xfrm>
              <a:off x="5744" y="1392"/>
              <a:ext cx="164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b="1">
                  <a:solidFill>
                    <a:srgbClr val="000000"/>
                  </a:solidFill>
                </a:rPr>
                <a:t>MD</a:t>
              </a:r>
              <a:endParaRPr lang="en-US" altLang="en-US" sz="864"/>
            </a:p>
          </p:txBody>
        </p:sp>
        <p:sp>
          <p:nvSpPr>
            <p:cNvPr id="97" name="Rectangle 97"/>
            <p:cNvSpPr>
              <a:spLocks noChangeArrowheads="1"/>
            </p:cNvSpPr>
            <p:nvPr/>
          </p:nvSpPr>
          <p:spPr bwMode="auto">
            <a:xfrm>
              <a:off x="5704" y="2929"/>
              <a:ext cx="20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1.62</a:t>
              </a:r>
              <a:endParaRPr lang="en-US" altLang="en-US" sz="864"/>
            </a:p>
          </p:txBody>
        </p:sp>
        <p:sp>
          <p:nvSpPr>
            <p:cNvPr id="98" name="Rectangle 98"/>
            <p:cNvSpPr>
              <a:spLocks noChangeArrowheads="1"/>
            </p:cNvSpPr>
            <p:nvPr/>
          </p:nvSpPr>
          <p:spPr bwMode="auto">
            <a:xfrm>
              <a:off x="5704" y="1776"/>
              <a:ext cx="20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0.58</a:t>
              </a:r>
              <a:endParaRPr lang="en-US" altLang="en-US" sz="864"/>
            </a:p>
          </p:txBody>
        </p:sp>
        <p:sp>
          <p:nvSpPr>
            <p:cNvPr id="99" name="Rectangle 99"/>
            <p:cNvSpPr>
              <a:spLocks noChangeArrowheads="1"/>
            </p:cNvSpPr>
            <p:nvPr/>
          </p:nvSpPr>
          <p:spPr bwMode="auto">
            <a:xfrm>
              <a:off x="5704" y="1969"/>
              <a:ext cx="20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1.60</a:t>
              </a:r>
              <a:endParaRPr lang="en-US" altLang="en-US" sz="864"/>
            </a:p>
          </p:txBody>
        </p:sp>
        <p:sp>
          <p:nvSpPr>
            <p:cNvPr id="100" name="Rectangle 100"/>
            <p:cNvSpPr>
              <a:spLocks noChangeArrowheads="1"/>
            </p:cNvSpPr>
            <p:nvPr/>
          </p:nvSpPr>
          <p:spPr bwMode="auto">
            <a:xfrm>
              <a:off x="5704" y="2161"/>
              <a:ext cx="20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1.60</a:t>
              </a:r>
              <a:endParaRPr lang="en-US" altLang="en-US" sz="864"/>
            </a:p>
          </p:txBody>
        </p:sp>
        <p:sp>
          <p:nvSpPr>
            <p:cNvPr id="101" name="Rectangle 101"/>
            <p:cNvSpPr>
              <a:spLocks noChangeArrowheads="1"/>
            </p:cNvSpPr>
            <p:nvPr/>
          </p:nvSpPr>
          <p:spPr bwMode="auto">
            <a:xfrm>
              <a:off x="5704" y="2353"/>
              <a:ext cx="20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2.80</a:t>
              </a:r>
              <a:endParaRPr lang="en-US" altLang="en-US" sz="864"/>
            </a:p>
          </p:txBody>
        </p:sp>
        <p:sp>
          <p:nvSpPr>
            <p:cNvPr id="102" name="Rectangle 102"/>
            <p:cNvSpPr>
              <a:spLocks noChangeArrowheads="1"/>
            </p:cNvSpPr>
            <p:nvPr/>
          </p:nvSpPr>
          <p:spPr bwMode="auto">
            <a:xfrm>
              <a:off x="6200" y="1392"/>
              <a:ext cx="351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b="1">
                  <a:solidFill>
                    <a:srgbClr val="000000"/>
                  </a:solidFill>
                </a:rPr>
                <a:t>95%-CI</a:t>
              </a:r>
              <a:endParaRPr lang="en-US" altLang="en-US" sz="864"/>
            </a:p>
          </p:txBody>
        </p:sp>
        <p:sp>
          <p:nvSpPr>
            <p:cNvPr id="104" name="Rectangle 104"/>
            <p:cNvSpPr>
              <a:spLocks noChangeArrowheads="1"/>
            </p:cNvSpPr>
            <p:nvPr/>
          </p:nvSpPr>
          <p:spPr bwMode="auto">
            <a:xfrm>
              <a:off x="5992" y="2929"/>
              <a:ext cx="55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[ 1.10; 2.13]</a:t>
              </a:r>
              <a:endParaRPr lang="en-US" altLang="en-US" sz="864"/>
            </a:p>
          </p:txBody>
        </p:sp>
        <p:sp>
          <p:nvSpPr>
            <p:cNvPr id="105" name="Rectangle 105"/>
            <p:cNvSpPr>
              <a:spLocks noChangeArrowheads="1"/>
            </p:cNvSpPr>
            <p:nvPr/>
          </p:nvSpPr>
          <p:spPr bwMode="auto">
            <a:xfrm>
              <a:off x="5984" y="1776"/>
              <a:ext cx="56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[-0.95; 2.11]</a:t>
              </a:r>
              <a:endParaRPr lang="en-US" altLang="en-US" sz="864"/>
            </a:p>
          </p:txBody>
        </p:sp>
        <p:sp>
          <p:nvSpPr>
            <p:cNvPr id="106" name="Rectangle 106"/>
            <p:cNvSpPr>
              <a:spLocks noChangeArrowheads="1"/>
            </p:cNvSpPr>
            <p:nvPr/>
          </p:nvSpPr>
          <p:spPr bwMode="auto">
            <a:xfrm>
              <a:off x="5992" y="1969"/>
              <a:ext cx="55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[ 0.93; 2.27]</a:t>
              </a:r>
              <a:endParaRPr lang="en-US" altLang="en-US" sz="864"/>
            </a:p>
          </p:txBody>
        </p:sp>
        <p:sp>
          <p:nvSpPr>
            <p:cNvPr id="107" name="Rectangle 107"/>
            <p:cNvSpPr>
              <a:spLocks noChangeArrowheads="1"/>
            </p:cNvSpPr>
            <p:nvPr/>
          </p:nvSpPr>
          <p:spPr bwMode="auto">
            <a:xfrm>
              <a:off x="5992" y="2161"/>
              <a:ext cx="55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[ 1.02; 2.18]</a:t>
              </a:r>
              <a:endParaRPr lang="en-US" altLang="en-US" sz="864"/>
            </a:p>
          </p:txBody>
        </p:sp>
        <p:sp>
          <p:nvSpPr>
            <p:cNvPr id="108" name="Rectangle 108"/>
            <p:cNvSpPr>
              <a:spLocks noChangeArrowheads="1"/>
            </p:cNvSpPr>
            <p:nvPr/>
          </p:nvSpPr>
          <p:spPr bwMode="auto">
            <a:xfrm>
              <a:off x="5992" y="2353"/>
              <a:ext cx="55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[ 1.25; 4.35]</a:t>
              </a:r>
              <a:endParaRPr lang="en-US" altLang="en-US" sz="864"/>
            </a:p>
          </p:txBody>
        </p:sp>
        <p:sp>
          <p:nvSpPr>
            <p:cNvPr id="119" name="Rectangle 119"/>
            <p:cNvSpPr>
              <a:spLocks noChangeArrowheads="1"/>
            </p:cNvSpPr>
            <p:nvPr/>
          </p:nvSpPr>
          <p:spPr bwMode="auto">
            <a:xfrm>
              <a:off x="6730" y="2929"/>
              <a:ext cx="358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dirty="0">
                  <a:solidFill>
                    <a:srgbClr val="000000"/>
                  </a:solidFill>
                </a:rPr>
                <a:t>100.0%</a:t>
              </a:r>
              <a:endParaRPr lang="en-US" altLang="en-US" sz="864" dirty="0"/>
            </a:p>
          </p:txBody>
        </p:sp>
        <p:sp>
          <p:nvSpPr>
            <p:cNvPr id="120" name="Rectangle 120"/>
            <p:cNvSpPr>
              <a:spLocks noChangeArrowheads="1"/>
            </p:cNvSpPr>
            <p:nvPr/>
          </p:nvSpPr>
          <p:spPr bwMode="auto">
            <a:xfrm>
              <a:off x="6712" y="1776"/>
              <a:ext cx="29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>
                  <a:solidFill>
                    <a:srgbClr val="000000"/>
                  </a:solidFill>
                </a:rPr>
                <a:t>10.1%</a:t>
              </a:r>
              <a:endParaRPr lang="en-US" altLang="en-US" sz="864"/>
            </a:p>
          </p:txBody>
        </p:sp>
        <p:sp>
          <p:nvSpPr>
            <p:cNvPr id="121" name="Rectangle 121"/>
            <p:cNvSpPr>
              <a:spLocks noChangeArrowheads="1"/>
            </p:cNvSpPr>
            <p:nvPr/>
          </p:nvSpPr>
          <p:spPr bwMode="auto">
            <a:xfrm>
              <a:off x="6730" y="1969"/>
              <a:ext cx="29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dirty="0">
                  <a:solidFill>
                    <a:srgbClr val="000000"/>
                  </a:solidFill>
                </a:rPr>
                <a:t>36.4%</a:t>
              </a:r>
              <a:endParaRPr lang="en-US" altLang="en-US" sz="864" dirty="0"/>
            </a:p>
          </p:txBody>
        </p:sp>
        <p:sp>
          <p:nvSpPr>
            <p:cNvPr id="122" name="Rectangle 122"/>
            <p:cNvSpPr>
              <a:spLocks noChangeArrowheads="1"/>
            </p:cNvSpPr>
            <p:nvPr/>
          </p:nvSpPr>
          <p:spPr bwMode="auto">
            <a:xfrm>
              <a:off x="6730" y="2161"/>
              <a:ext cx="29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dirty="0">
                  <a:solidFill>
                    <a:srgbClr val="000000"/>
                  </a:solidFill>
                </a:rPr>
                <a:t>43.6%</a:t>
              </a:r>
              <a:endParaRPr lang="en-US" altLang="en-US" sz="864" dirty="0"/>
            </a:p>
          </p:txBody>
        </p:sp>
        <p:sp>
          <p:nvSpPr>
            <p:cNvPr id="123" name="Rectangle 123"/>
            <p:cNvSpPr>
              <a:spLocks noChangeArrowheads="1"/>
            </p:cNvSpPr>
            <p:nvPr/>
          </p:nvSpPr>
          <p:spPr bwMode="auto">
            <a:xfrm>
              <a:off x="6722" y="2360"/>
              <a:ext cx="240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dirty="0">
                  <a:solidFill>
                    <a:srgbClr val="000000"/>
                  </a:solidFill>
                </a:rPr>
                <a:t>9.9%</a:t>
              </a:r>
              <a:endParaRPr lang="en-US" altLang="en-US" sz="864" dirty="0"/>
            </a:p>
          </p:txBody>
        </p:sp>
        <p:sp>
          <p:nvSpPr>
            <p:cNvPr id="124" name="Rectangle 124"/>
            <p:cNvSpPr>
              <a:spLocks noChangeArrowheads="1"/>
            </p:cNvSpPr>
            <p:nvPr/>
          </p:nvSpPr>
          <p:spPr bwMode="auto">
            <a:xfrm>
              <a:off x="6763" y="1383"/>
              <a:ext cx="34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624" b="1" dirty="0">
                  <a:solidFill>
                    <a:srgbClr val="000000"/>
                  </a:solidFill>
                </a:rPr>
                <a:t>Weight</a:t>
              </a:r>
              <a:endParaRPr lang="en-US" altLang="en-US" sz="864" dirty="0"/>
            </a:p>
          </p:txBody>
        </p:sp>
      </p:grpSp>
      <p:sp>
        <p:nvSpPr>
          <p:cNvPr id="109" name="TextBox 108"/>
          <p:cNvSpPr txBox="1"/>
          <p:nvPr/>
        </p:nvSpPr>
        <p:spPr>
          <a:xfrm>
            <a:off x="344096" y="2635315"/>
            <a:ext cx="1598515" cy="2400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" dirty="0">
                <a:latin typeface="Arial" panose="020B0604020202020204" pitchFamily="34" charset="0"/>
                <a:cs typeface="Arial" panose="020B0604020202020204" pitchFamily="34" charset="0"/>
              </a:rPr>
              <a:t>*The Dore study used a placebo control; </a:t>
            </a:r>
          </a:p>
          <a:p>
            <a:r>
              <a:rPr lang="en-US" sz="480" dirty="0">
                <a:latin typeface="Arial" panose="020B0604020202020204" pitchFamily="34" charset="0"/>
                <a:cs typeface="Arial" panose="020B0604020202020204" pitchFamily="34" charset="0"/>
              </a:rPr>
              <a:t>all other studies used bisphosphonate as the control</a:t>
            </a:r>
          </a:p>
        </p:txBody>
      </p:sp>
    </p:spTree>
    <p:extLst>
      <p:ext uri="{BB962C8B-B14F-4D97-AF65-F5344CB8AC3E}">
        <p14:creationId xmlns:p14="http://schemas.microsoft.com/office/powerpoint/2010/main" val="1731299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9434" y="201503"/>
            <a:ext cx="4400908" cy="2930273"/>
          </a:xfrm>
          <a:prstGeom prst="rect">
            <a:avLst/>
          </a:prstGeom>
        </p:spPr>
      </p:pic>
      <p:sp>
        <p:nvSpPr>
          <p:cNvPr id="3" name="Rectangle 72"/>
          <p:cNvSpPr>
            <a:spLocks noChangeArrowheads="1"/>
          </p:cNvSpPr>
          <p:nvPr/>
        </p:nvSpPr>
        <p:spPr bwMode="auto">
          <a:xfrm>
            <a:off x="1057520" y="142516"/>
            <a:ext cx="4664739" cy="208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75762"/>
            <a:r>
              <a:rPr lang="en-US" altLang="en-US" sz="676" b="1">
                <a:solidFill>
                  <a:srgbClr val="000000"/>
                </a:solidFill>
              </a:rPr>
              <a:t>Appendix </a:t>
            </a:r>
            <a:r>
              <a:rPr lang="en-US" altLang="en-US" sz="676" b="1" dirty="0">
                <a:solidFill>
                  <a:srgbClr val="000000"/>
                </a:solidFill>
              </a:rPr>
              <a:t>Figure 13: Funnel Plot of Studies Comparing the Percent Change in Total Hip Bone Mineral Density </a:t>
            </a:r>
          </a:p>
          <a:p>
            <a:pPr algn="ctr" defTabSz="475762"/>
            <a:r>
              <a:rPr lang="en-US" altLang="en-US" sz="676" b="1" dirty="0">
                <a:solidFill>
                  <a:srgbClr val="000000"/>
                </a:solidFill>
              </a:rPr>
              <a:t>in Subjects Randomized to </a:t>
            </a:r>
            <a:r>
              <a:rPr lang="en-US" altLang="en-US" sz="676" b="1" dirty="0" err="1">
                <a:solidFill>
                  <a:srgbClr val="000000"/>
                </a:solidFill>
              </a:rPr>
              <a:t>Denosumab</a:t>
            </a:r>
            <a:r>
              <a:rPr lang="en-US" altLang="en-US" sz="676" b="1" dirty="0">
                <a:solidFill>
                  <a:srgbClr val="000000"/>
                </a:solidFill>
              </a:rPr>
              <a:t> versus Control</a:t>
            </a:r>
            <a:endParaRPr lang="en-US" altLang="en-US" sz="937" dirty="0"/>
          </a:p>
        </p:txBody>
      </p:sp>
    </p:spTree>
    <p:extLst>
      <p:ext uri="{BB962C8B-B14F-4D97-AF65-F5344CB8AC3E}">
        <p14:creationId xmlns:p14="http://schemas.microsoft.com/office/powerpoint/2010/main" val="618171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-1705154" y="-1601272"/>
            <a:ext cx="9753958" cy="6495017"/>
            <a:chOff x="-2559" y="-2101"/>
            <a:chExt cx="12798" cy="8522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-2559" y="-2101"/>
              <a:ext cx="12798" cy="8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752" y="1356"/>
              <a:ext cx="26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Study</a:t>
              </a:r>
              <a:endParaRPr lang="en-US" altLang="en-US" sz="864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752" y="2892"/>
              <a:ext cx="68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Random effects</a:t>
              </a:r>
              <a:endParaRPr lang="en-US" altLang="en-US" sz="864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752" y="3100"/>
              <a:ext cx="54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Heterogeneity: </a:t>
              </a:r>
              <a:endParaRPr lang="en-US" altLang="en-US" sz="864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1328" y="3100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 i="1">
                  <a:solidFill>
                    <a:srgbClr val="000000"/>
                  </a:solidFill>
                </a:rPr>
                <a:t>I</a:t>
              </a:r>
              <a:endParaRPr lang="en-US" altLang="en-US" sz="864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352" y="3076"/>
              <a:ext cx="32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336">
                  <a:solidFill>
                    <a:srgbClr val="000000"/>
                  </a:solidFill>
                </a:rPr>
                <a:t>2</a:t>
              </a:r>
              <a:endParaRPr lang="en-US" altLang="en-US" sz="864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1384" y="3100"/>
              <a:ext cx="20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 = 0%</a:t>
              </a:r>
              <a:endParaRPr lang="en-US" altLang="en-US" sz="864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600" y="3100"/>
              <a:ext cx="6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 dirty="0">
                  <a:solidFill>
                    <a:srgbClr val="000000"/>
                  </a:solidFill>
                </a:rPr>
                <a:t>, t</a:t>
              </a:r>
              <a:endParaRPr lang="en-US" altLang="en-US" sz="864" dirty="0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648" y="3092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  <a:latin typeface="Symbol" panose="05050102010706020507" pitchFamily="18" charset="2"/>
                </a:rPr>
                <a:t>?</a:t>
              </a:r>
              <a:endParaRPr lang="en-US" altLang="en-US" sz="864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1688" y="3076"/>
              <a:ext cx="32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336">
                  <a:solidFill>
                    <a:srgbClr val="000000"/>
                  </a:solidFill>
                </a:rPr>
                <a:t>2</a:t>
              </a:r>
              <a:endParaRPr lang="en-US" altLang="en-US" sz="864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1720" y="3100"/>
              <a:ext cx="13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 = 0</a:t>
              </a:r>
              <a:endParaRPr lang="en-US" altLang="en-US" sz="864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1864" y="3100"/>
              <a:ext cx="4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, </a:t>
              </a:r>
              <a:endParaRPr lang="en-US" altLang="en-US" sz="864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1912" y="3100"/>
              <a:ext cx="4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 i="1">
                  <a:solidFill>
                    <a:srgbClr val="000000"/>
                  </a:solidFill>
                </a:rPr>
                <a:t>p</a:t>
              </a:r>
              <a:endParaRPr lang="en-US" altLang="en-US" sz="864"/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1968" y="3100"/>
              <a:ext cx="2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 = 0.54</a:t>
              </a:r>
              <a:endParaRPr lang="en-US" altLang="en-US" sz="864"/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752" y="1740"/>
              <a:ext cx="42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Mok 2015</a:t>
              </a:r>
              <a:endParaRPr lang="en-US" altLang="en-US" sz="864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752" y="1932"/>
              <a:ext cx="42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Iseri 2018</a:t>
              </a:r>
              <a:endParaRPr lang="en-US" altLang="en-US" sz="864"/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752" y="2124"/>
              <a:ext cx="47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Saag 2018</a:t>
              </a:r>
              <a:endParaRPr lang="en-US" altLang="en-US" sz="864"/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752" y="2316"/>
              <a:ext cx="49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Dore* 2010</a:t>
              </a:r>
              <a:endParaRPr lang="en-US" altLang="en-US" sz="864"/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1472" y="1356"/>
              <a:ext cx="3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Events</a:t>
              </a:r>
              <a:endParaRPr lang="en-US" altLang="en-US" sz="864"/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1712" y="1740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0</a:t>
              </a:r>
              <a:endParaRPr lang="en-US" altLang="en-US" sz="864"/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1712" y="1932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1</a:t>
              </a:r>
              <a:endParaRPr lang="en-US" altLang="en-US" sz="864"/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1688" y="2124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26</a:t>
              </a:r>
              <a:endParaRPr lang="en-US" altLang="en-US" sz="864"/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1712" y="2316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0</a:t>
              </a:r>
              <a:endParaRPr lang="en-US" altLang="en-US" sz="864"/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1848" y="1356"/>
              <a:ext cx="23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Total</a:t>
              </a:r>
              <a:endParaRPr lang="en-US" altLang="en-US" sz="864"/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1928" y="2700"/>
              <a:ext cx="1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504</a:t>
              </a:r>
              <a:endParaRPr lang="en-US" altLang="en-US" sz="864"/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1952" y="1740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21</a:t>
              </a:r>
              <a:endParaRPr lang="en-US" altLang="en-US" sz="864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1952" y="1932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14</a:t>
              </a:r>
              <a:endParaRPr lang="en-US" altLang="en-US" sz="864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1928" y="2124"/>
              <a:ext cx="1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398</a:t>
              </a:r>
              <a:endParaRPr lang="en-US" altLang="en-US" sz="864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1952" y="2316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71</a:t>
              </a:r>
              <a:endParaRPr lang="en-US" altLang="en-US" sz="864"/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484" y="1164"/>
              <a:ext cx="55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 dirty="0" err="1">
                  <a:solidFill>
                    <a:srgbClr val="000000"/>
                  </a:solidFill>
                </a:rPr>
                <a:t>Denosumab</a:t>
              </a:r>
              <a:endParaRPr lang="en-US" altLang="en-US" sz="864" dirty="0"/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2152" y="1356"/>
              <a:ext cx="3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Events</a:t>
              </a:r>
              <a:endParaRPr lang="en-US" altLang="en-US" sz="864"/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2392" y="1740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0</a:t>
              </a:r>
              <a:endParaRPr lang="en-US" altLang="en-US" sz="864"/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2392" y="1932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0</a:t>
              </a:r>
              <a:endParaRPr lang="en-US" altLang="en-US" sz="864"/>
            </a:p>
          </p:txBody>
        </p:sp>
        <p:sp>
          <p:nvSpPr>
            <p:cNvPr id="38" name="Rectangle 38"/>
            <p:cNvSpPr>
              <a:spLocks noChangeArrowheads="1"/>
            </p:cNvSpPr>
            <p:nvPr/>
          </p:nvSpPr>
          <p:spPr bwMode="auto">
            <a:xfrm>
              <a:off x="2368" y="2124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23</a:t>
              </a:r>
              <a:endParaRPr lang="en-US" altLang="en-US" sz="864"/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2392" y="2316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0</a:t>
              </a:r>
              <a:endParaRPr lang="en-US" altLang="en-US" sz="864"/>
            </a:p>
          </p:txBody>
        </p:sp>
        <p:sp>
          <p:nvSpPr>
            <p:cNvPr id="40" name="Rectangle 40"/>
            <p:cNvSpPr>
              <a:spLocks noChangeArrowheads="1"/>
            </p:cNvSpPr>
            <p:nvPr/>
          </p:nvSpPr>
          <p:spPr bwMode="auto">
            <a:xfrm>
              <a:off x="2528" y="1356"/>
              <a:ext cx="23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Total</a:t>
              </a:r>
              <a:endParaRPr lang="en-US" altLang="en-US" sz="864"/>
            </a:p>
          </p:txBody>
        </p:sp>
        <p:sp>
          <p:nvSpPr>
            <p:cNvPr id="41" name="Rectangle 41"/>
            <p:cNvSpPr>
              <a:spLocks noChangeArrowheads="1"/>
            </p:cNvSpPr>
            <p:nvPr/>
          </p:nvSpPr>
          <p:spPr bwMode="auto">
            <a:xfrm>
              <a:off x="2608" y="2700"/>
              <a:ext cx="1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507</a:t>
              </a:r>
              <a:endParaRPr lang="en-US" altLang="en-US" sz="864"/>
            </a:p>
          </p:txBody>
        </p:sp>
        <p:sp>
          <p:nvSpPr>
            <p:cNvPr id="42" name="Rectangle 42"/>
            <p:cNvSpPr>
              <a:spLocks noChangeArrowheads="1"/>
            </p:cNvSpPr>
            <p:nvPr/>
          </p:nvSpPr>
          <p:spPr bwMode="auto">
            <a:xfrm>
              <a:off x="2632" y="1740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21</a:t>
              </a:r>
              <a:endParaRPr lang="en-US" altLang="en-US" sz="864"/>
            </a:p>
          </p:txBody>
        </p:sp>
        <p:sp>
          <p:nvSpPr>
            <p:cNvPr id="43" name="Rectangle 43"/>
            <p:cNvSpPr>
              <a:spLocks noChangeArrowheads="1"/>
            </p:cNvSpPr>
            <p:nvPr/>
          </p:nvSpPr>
          <p:spPr bwMode="auto">
            <a:xfrm>
              <a:off x="2632" y="1932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14</a:t>
              </a:r>
              <a:endParaRPr lang="en-US" altLang="en-US" sz="864"/>
            </a:p>
          </p:txBody>
        </p:sp>
        <p:sp>
          <p:nvSpPr>
            <p:cNvPr id="44" name="Rectangle 44"/>
            <p:cNvSpPr>
              <a:spLocks noChangeArrowheads="1"/>
            </p:cNvSpPr>
            <p:nvPr/>
          </p:nvSpPr>
          <p:spPr bwMode="auto">
            <a:xfrm>
              <a:off x="2608" y="2124"/>
              <a:ext cx="1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397</a:t>
              </a:r>
              <a:endParaRPr lang="en-US" altLang="en-US" sz="864"/>
            </a:p>
          </p:txBody>
        </p:sp>
        <p:sp>
          <p:nvSpPr>
            <p:cNvPr id="45" name="Rectangle 45"/>
            <p:cNvSpPr>
              <a:spLocks noChangeArrowheads="1"/>
            </p:cNvSpPr>
            <p:nvPr/>
          </p:nvSpPr>
          <p:spPr bwMode="auto">
            <a:xfrm>
              <a:off x="2632" y="2316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75</a:t>
              </a:r>
              <a:endParaRPr lang="en-US" altLang="en-US" sz="864"/>
            </a:p>
          </p:txBody>
        </p:sp>
        <p:sp>
          <p:nvSpPr>
            <p:cNvPr id="46" name="Rectangle 46"/>
            <p:cNvSpPr>
              <a:spLocks noChangeArrowheads="1"/>
            </p:cNvSpPr>
            <p:nvPr/>
          </p:nvSpPr>
          <p:spPr bwMode="auto">
            <a:xfrm>
              <a:off x="2212" y="1164"/>
              <a:ext cx="3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 dirty="0"/>
                <a:t>Control</a:t>
              </a:r>
            </a:p>
          </p:txBody>
        </p:sp>
        <p:sp>
          <p:nvSpPr>
            <p:cNvPr id="47" name="Line 47"/>
            <p:cNvSpPr>
              <a:spLocks noChangeShapeType="1"/>
            </p:cNvSpPr>
            <p:nvPr/>
          </p:nvSpPr>
          <p:spPr bwMode="auto">
            <a:xfrm flipV="1">
              <a:off x="4016" y="1492"/>
              <a:ext cx="0" cy="153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49" name="Freeform 49"/>
            <p:cNvSpPr>
              <a:spLocks noEditPoints="1"/>
            </p:cNvSpPr>
            <p:nvPr/>
          </p:nvSpPr>
          <p:spPr bwMode="auto">
            <a:xfrm>
              <a:off x="4056" y="1684"/>
              <a:ext cx="0" cy="1240"/>
            </a:xfrm>
            <a:custGeom>
              <a:avLst/>
              <a:gdLst>
                <a:gd name="T0" fmla="*/ 152 h 155"/>
                <a:gd name="T1" fmla="*/ 148 h 155"/>
                <a:gd name="T2" fmla="*/ 144 h 155"/>
                <a:gd name="T3" fmla="*/ 140 h 155"/>
                <a:gd name="T4" fmla="*/ 136 h 155"/>
                <a:gd name="T5" fmla="*/ 132 h 155"/>
                <a:gd name="T6" fmla="*/ 128 h 155"/>
                <a:gd name="T7" fmla="*/ 124 h 155"/>
                <a:gd name="T8" fmla="*/ 120 h 155"/>
                <a:gd name="T9" fmla="*/ 116 h 155"/>
                <a:gd name="T10" fmla="*/ 112 h 155"/>
                <a:gd name="T11" fmla="*/ 108 h 155"/>
                <a:gd name="T12" fmla="*/ 104 h 155"/>
                <a:gd name="T13" fmla="*/ 100 h 155"/>
                <a:gd name="T14" fmla="*/ 96 h 155"/>
                <a:gd name="T15" fmla="*/ 92 h 155"/>
                <a:gd name="T16" fmla="*/ 88 h 155"/>
                <a:gd name="T17" fmla="*/ 84 h 155"/>
                <a:gd name="T18" fmla="*/ 80 h 155"/>
                <a:gd name="T19" fmla="*/ 76 h 155"/>
                <a:gd name="T20" fmla="*/ 72 h 155"/>
                <a:gd name="T21" fmla="*/ 68 h 155"/>
                <a:gd name="T22" fmla="*/ 64 h 155"/>
                <a:gd name="T23" fmla="*/ 60 h 155"/>
                <a:gd name="T24" fmla="*/ 56 h 155"/>
                <a:gd name="T25" fmla="*/ 52 h 155"/>
                <a:gd name="T26" fmla="*/ 48 h 155"/>
                <a:gd name="T27" fmla="*/ 44 h 155"/>
                <a:gd name="T28" fmla="*/ 40 h 155"/>
                <a:gd name="T29" fmla="*/ 36 h 155"/>
                <a:gd name="T30" fmla="*/ 32 h 155"/>
                <a:gd name="T31" fmla="*/ 28 h 155"/>
                <a:gd name="T32" fmla="*/ 24 h 155"/>
                <a:gd name="T33" fmla="*/ 20 h 155"/>
                <a:gd name="T34" fmla="*/ 16 h 155"/>
                <a:gd name="T35" fmla="*/ 12 h 155"/>
                <a:gd name="T36" fmla="*/ 8 h 155"/>
                <a:gd name="T37" fmla="*/ 4 h 15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  <a:cxn ang="0">
                  <a:pos x="0" y="T32"/>
                </a:cxn>
                <a:cxn ang="0">
                  <a:pos x="0" y="T33"/>
                </a:cxn>
                <a:cxn ang="0">
                  <a:pos x="0" y="T34"/>
                </a:cxn>
                <a:cxn ang="0">
                  <a:pos x="0" y="T35"/>
                </a:cxn>
                <a:cxn ang="0">
                  <a:pos x="0" y="T36"/>
                </a:cxn>
                <a:cxn ang="0">
                  <a:pos x="0" y="T37"/>
                </a:cxn>
              </a:cxnLst>
              <a:rect l="0" t="0" r="r" b="b"/>
              <a:pathLst>
                <a:path h="155">
                  <a:moveTo>
                    <a:pt x="0" y="152"/>
                  </a:moveTo>
                  <a:lnTo>
                    <a:pt x="0" y="151"/>
                  </a:lnTo>
                  <a:moveTo>
                    <a:pt x="0" y="148"/>
                  </a:moveTo>
                  <a:lnTo>
                    <a:pt x="0" y="147"/>
                  </a:lnTo>
                  <a:moveTo>
                    <a:pt x="0" y="144"/>
                  </a:moveTo>
                  <a:lnTo>
                    <a:pt x="0" y="143"/>
                  </a:lnTo>
                  <a:moveTo>
                    <a:pt x="0" y="140"/>
                  </a:moveTo>
                  <a:lnTo>
                    <a:pt x="0" y="139"/>
                  </a:lnTo>
                  <a:moveTo>
                    <a:pt x="0" y="136"/>
                  </a:moveTo>
                  <a:lnTo>
                    <a:pt x="0" y="135"/>
                  </a:lnTo>
                  <a:moveTo>
                    <a:pt x="0" y="132"/>
                  </a:moveTo>
                  <a:lnTo>
                    <a:pt x="0" y="131"/>
                  </a:lnTo>
                  <a:moveTo>
                    <a:pt x="0" y="128"/>
                  </a:moveTo>
                  <a:lnTo>
                    <a:pt x="0" y="127"/>
                  </a:lnTo>
                  <a:moveTo>
                    <a:pt x="0" y="124"/>
                  </a:moveTo>
                  <a:lnTo>
                    <a:pt x="0" y="123"/>
                  </a:lnTo>
                  <a:moveTo>
                    <a:pt x="0" y="120"/>
                  </a:moveTo>
                  <a:lnTo>
                    <a:pt x="0" y="119"/>
                  </a:lnTo>
                  <a:moveTo>
                    <a:pt x="0" y="116"/>
                  </a:moveTo>
                  <a:lnTo>
                    <a:pt x="0" y="115"/>
                  </a:lnTo>
                  <a:moveTo>
                    <a:pt x="0" y="112"/>
                  </a:moveTo>
                  <a:lnTo>
                    <a:pt x="0" y="111"/>
                  </a:lnTo>
                  <a:moveTo>
                    <a:pt x="0" y="108"/>
                  </a:moveTo>
                  <a:lnTo>
                    <a:pt x="0" y="107"/>
                  </a:lnTo>
                  <a:moveTo>
                    <a:pt x="0" y="104"/>
                  </a:moveTo>
                  <a:lnTo>
                    <a:pt x="0" y="103"/>
                  </a:lnTo>
                  <a:moveTo>
                    <a:pt x="0" y="100"/>
                  </a:moveTo>
                  <a:lnTo>
                    <a:pt x="0" y="99"/>
                  </a:lnTo>
                  <a:moveTo>
                    <a:pt x="0" y="96"/>
                  </a:moveTo>
                  <a:lnTo>
                    <a:pt x="0" y="95"/>
                  </a:lnTo>
                  <a:moveTo>
                    <a:pt x="0" y="92"/>
                  </a:moveTo>
                  <a:lnTo>
                    <a:pt x="0" y="91"/>
                  </a:lnTo>
                  <a:moveTo>
                    <a:pt x="0" y="88"/>
                  </a:moveTo>
                  <a:lnTo>
                    <a:pt x="0" y="87"/>
                  </a:lnTo>
                  <a:moveTo>
                    <a:pt x="0" y="84"/>
                  </a:moveTo>
                  <a:lnTo>
                    <a:pt x="0" y="83"/>
                  </a:lnTo>
                  <a:moveTo>
                    <a:pt x="0" y="80"/>
                  </a:moveTo>
                  <a:lnTo>
                    <a:pt x="0" y="79"/>
                  </a:lnTo>
                  <a:moveTo>
                    <a:pt x="0" y="76"/>
                  </a:moveTo>
                  <a:lnTo>
                    <a:pt x="0" y="75"/>
                  </a:lnTo>
                  <a:moveTo>
                    <a:pt x="0" y="72"/>
                  </a:moveTo>
                  <a:lnTo>
                    <a:pt x="0" y="71"/>
                  </a:lnTo>
                  <a:moveTo>
                    <a:pt x="0" y="68"/>
                  </a:moveTo>
                  <a:lnTo>
                    <a:pt x="0" y="67"/>
                  </a:lnTo>
                  <a:moveTo>
                    <a:pt x="0" y="64"/>
                  </a:moveTo>
                  <a:lnTo>
                    <a:pt x="0" y="63"/>
                  </a:lnTo>
                  <a:moveTo>
                    <a:pt x="0" y="60"/>
                  </a:moveTo>
                  <a:lnTo>
                    <a:pt x="0" y="59"/>
                  </a:lnTo>
                  <a:moveTo>
                    <a:pt x="0" y="56"/>
                  </a:moveTo>
                  <a:lnTo>
                    <a:pt x="0" y="55"/>
                  </a:lnTo>
                  <a:moveTo>
                    <a:pt x="0" y="52"/>
                  </a:moveTo>
                  <a:lnTo>
                    <a:pt x="0" y="51"/>
                  </a:lnTo>
                  <a:moveTo>
                    <a:pt x="0" y="48"/>
                  </a:moveTo>
                  <a:lnTo>
                    <a:pt x="0" y="47"/>
                  </a:lnTo>
                  <a:moveTo>
                    <a:pt x="0" y="44"/>
                  </a:moveTo>
                  <a:lnTo>
                    <a:pt x="0" y="43"/>
                  </a:lnTo>
                  <a:moveTo>
                    <a:pt x="0" y="40"/>
                  </a:moveTo>
                  <a:lnTo>
                    <a:pt x="0" y="39"/>
                  </a:lnTo>
                  <a:moveTo>
                    <a:pt x="0" y="36"/>
                  </a:moveTo>
                  <a:lnTo>
                    <a:pt x="0" y="35"/>
                  </a:lnTo>
                  <a:moveTo>
                    <a:pt x="0" y="32"/>
                  </a:moveTo>
                  <a:lnTo>
                    <a:pt x="0" y="31"/>
                  </a:lnTo>
                  <a:moveTo>
                    <a:pt x="0" y="28"/>
                  </a:moveTo>
                  <a:lnTo>
                    <a:pt x="0" y="27"/>
                  </a:lnTo>
                  <a:moveTo>
                    <a:pt x="0" y="24"/>
                  </a:moveTo>
                  <a:lnTo>
                    <a:pt x="0" y="23"/>
                  </a:lnTo>
                  <a:moveTo>
                    <a:pt x="0" y="20"/>
                  </a:moveTo>
                  <a:lnTo>
                    <a:pt x="0" y="19"/>
                  </a:lnTo>
                  <a:moveTo>
                    <a:pt x="0" y="16"/>
                  </a:moveTo>
                  <a:lnTo>
                    <a:pt x="0" y="15"/>
                  </a:lnTo>
                  <a:moveTo>
                    <a:pt x="0" y="12"/>
                  </a:moveTo>
                  <a:lnTo>
                    <a:pt x="0" y="11"/>
                  </a:lnTo>
                  <a:moveTo>
                    <a:pt x="0" y="8"/>
                  </a:moveTo>
                  <a:lnTo>
                    <a:pt x="0" y="7"/>
                  </a:lnTo>
                  <a:moveTo>
                    <a:pt x="0" y="4"/>
                  </a:moveTo>
                  <a:lnTo>
                    <a:pt x="0" y="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0" name="Line 50"/>
            <p:cNvSpPr>
              <a:spLocks noChangeShapeType="1"/>
            </p:cNvSpPr>
            <p:nvPr/>
          </p:nvSpPr>
          <p:spPr bwMode="auto">
            <a:xfrm>
              <a:off x="3400" y="3028"/>
              <a:ext cx="1240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1" name="Line 51"/>
            <p:cNvSpPr>
              <a:spLocks noChangeShapeType="1"/>
            </p:cNvSpPr>
            <p:nvPr/>
          </p:nvSpPr>
          <p:spPr bwMode="auto">
            <a:xfrm>
              <a:off x="3400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2" name="Line 52"/>
            <p:cNvSpPr>
              <a:spLocks noChangeShapeType="1"/>
            </p:cNvSpPr>
            <p:nvPr/>
          </p:nvSpPr>
          <p:spPr bwMode="auto">
            <a:xfrm>
              <a:off x="3832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3" name="Line 53"/>
            <p:cNvSpPr>
              <a:spLocks noChangeShapeType="1"/>
            </p:cNvSpPr>
            <p:nvPr/>
          </p:nvSpPr>
          <p:spPr bwMode="auto">
            <a:xfrm>
              <a:off x="4016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4" name="Line 54"/>
            <p:cNvSpPr>
              <a:spLocks noChangeShapeType="1"/>
            </p:cNvSpPr>
            <p:nvPr/>
          </p:nvSpPr>
          <p:spPr bwMode="auto">
            <a:xfrm>
              <a:off x="4208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5" name="Line 55"/>
            <p:cNvSpPr>
              <a:spLocks noChangeShapeType="1"/>
            </p:cNvSpPr>
            <p:nvPr/>
          </p:nvSpPr>
          <p:spPr bwMode="auto">
            <a:xfrm>
              <a:off x="4640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6" name="Rectangle 56"/>
            <p:cNvSpPr>
              <a:spLocks noChangeArrowheads="1"/>
            </p:cNvSpPr>
            <p:nvPr/>
          </p:nvSpPr>
          <p:spPr bwMode="auto">
            <a:xfrm>
              <a:off x="3312" y="3156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0.1</a:t>
              </a:r>
              <a:endParaRPr lang="en-US" altLang="en-US" sz="864"/>
            </a:p>
          </p:txBody>
        </p:sp>
        <p:sp>
          <p:nvSpPr>
            <p:cNvPr id="57" name="Rectangle 57"/>
            <p:cNvSpPr>
              <a:spLocks noChangeArrowheads="1"/>
            </p:cNvSpPr>
            <p:nvPr/>
          </p:nvSpPr>
          <p:spPr bwMode="auto">
            <a:xfrm>
              <a:off x="3744" y="3156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0.5</a:t>
              </a:r>
              <a:endParaRPr lang="en-US" altLang="en-US" sz="864"/>
            </a:p>
          </p:txBody>
        </p:sp>
        <p:sp>
          <p:nvSpPr>
            <p:cNvPr id="58" name="Rectangle 58"/>
            <p:cNvSpPr>
              <a:spLocks noChangeArrowheads="1"/>
            </p:cNvSpPr>
            <p:nvPr/>
          </p:nvSpPr>
          <p:spPr bwMode="auto">
            <a:xfrm>
              <a:off x="3968" y="3156"/>
              <a:ext cx="5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1</a:t>
              </a:r>
              <a:endParaRPr lang="en-US" altLang="en-US" sz="864"/>
            </a:p>
          </p:txBody>
        </p:sp>
        <p:sp>
          <p:nvSpPr>
            <p:cNvPr id="59" name="Rectangle 59"/>
            <p:cNvSpPr>
              <a:spLocks noChangeArrowheads="1"/>
            </p:cNvSpPr>
            <p:nvPr/>
          </p:nvSpPr>
          <p:spPr bwMode="auto">
            <a:xfrm>
              <a:off x="4160" y="3156"/>
              <a:ext cx="5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2</a:t>
              </a:r>
              <a:endParaRPr lang="en-US" altLang="en-US" sz="864"/>
            </a:p>
          </p:txBody>
        </p:sp>
        <p:sp>
          <p:nvSpPr>
            <p:cNvPr id="60" name="Rectangle 60"/>
            <p:cNvSpPr>
              <a:spLocks noChangeArrowheads="1"/>
            </p:cNvSpPr>
            <p:nvPr/>
          </p:nvSpPr>
          <p:spPr bwMode="auto">
            <a:xfrm>
              <a:off x="4568" y="3156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10</a:t>
              </a:r>
              <a:endParaRPr lang="en-US" altLang="en-US" sz="864"/>
            </a:p>
          </p:txBody>
        </p:sp>
        <p:sp>
          <p:nvSpPr>
            <p:cNvPr id="61" name="Rectangle 61"/>
            <p:cNvSpPr>
              <a:spLocks noChangeArrowheads="1"/>
            </p:cNvSpPr>
            <p:nvPr/>
          </p:nvSpPr>
          <p:spPr bwMode="auto">
            <a:xfrm>
              <a:off x="3756" y="1356"/>
              <a:ext cx="47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Risk Ratio</a:t>
              </a:r>
              <a:endParaRPr lang="en-US" altLang="en-US" sz="864"/>
            </a:p>
          </p:txBody>
        </p:sp>
        <p:sp>
          <p:nvSpPr>
            <p:cNvPr id="62" name="Rectangle 62"/>
            <p:cNvSpPr>
              <a:spLocks noChangeArrowheads="1"/>
            </p:cNvSpPr>
            <p:nvPr/>
          </p:nvSpPr>
          <p:spPr bwMode="auto">
            <a:xfrm>
              <a:off x="2888" y="3348"/>
              <a:ext cx="225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Relative Risk of Fractures by Treatment Assignment</a:t>
              </a:r>
              <a:endParaRPr lang="en-US" altLang="en-US" sz="864" dirty="0"/>
            </a:p>
          </p:txBody>
        </p:sp>
        <p:sp>
          <p:nvSpPr>
            <p:cNvPr id="65" name="Freeform 65"/>
            <p:cNvSpPr>
              <a:spLocks/>
            </p:cNvSpPr>
            <p:nvPr/>
          </p:nvSpPr>
          <p:spPr bwMode="auto">
            <a:xfrm>
              <a:off x="3912" y="2884"/>
              <a:ext cx="288" cy="96"/>
            </a:xfrm>
            <a:custGeom>
              <a:avLst/>
              <a:gdLst>
                <a:gd name="T0" fmla="*/ 0 w 288"/>
                <a:gd name="T1" fmla="*/ 48 h 96"/>
                <a:gd name="T2" fmla="*/ 144 w 288"/>
                <a:gd name="T3" fmla="*/ 0 h 96"/>
                <a:gd name="T4" fmla="*/ 288 w 288"/>
                <a:gd name="T5" fmla="*/ 48 h 96"/>
                <a:gd name="T6" fmla="*/ 144 w 288"/>
                <a:gd name="T7" fmla="*/ 96 h 96"/>
                <a:gd name="T8" fmla="*/ 0 w 288"/>
                <a:gd name="T9" fmla="*/ 4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" h="96">
                  <a:moveTo>
                    <a:pt x="0" y="48"/>
                  </a:moveTo>
                  <a:lnTo>
                    <a:pt x="144" y="0"/>
                  </a:lnTo>
                  <a:lnTo>
                    <a:pt x="288" y="48"/>
                  </a:lnTo>
                  <a:lnTo>
                    <a:pt x="144" y="96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6" name="Freeform 66"/>
            <p:cNvSpPr>
              <a:spLocks/>
            </p:cNvSpPr>
            <p:nvPr/>
          </p:nvSpPr>
          <p:spPr bwMode="auto">
            <a:xfrm>
              <a:off x="3912" y="2884"/>
              <a:ext cx="288" cy="96"/>
            </a:xfrm>
            <a:custGeom>
              <a:avLst/>
              <a:gdLst>
                <a:gd name="T0" fmla="*/ 0 w 36"/>
                <a:gd name="T1" fmla="*/ 6 h 12"/>
                <a:gd name="T2" fmla="*/ 18 w 36"/>
                <a:gd name="T3" fmla="*/ 0 h 12"/>
                <a:gd name="T4" fmla="*/ 36 w 36"/>
                <a:gd name="T5" fmla="*/ 6 h 12"/>
                <a:gd name="T6" fmla="*/ 18 w 36"/>
                <a:gd name="T7" fmla="*/ 12 h 12"/>
                <a:gd name="T8" fmla="*/ 0 w 36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2">
                  <a:moveTo>
                    <a:pt x="0" y="6"/>
                  </a:moveTo>
                  <a:lnTo>
                    <a:pt x="18" y="0"/>
                  </a:lnTo>
                  <a:lnTo>
                    <a:pt x="36" y="6"/>
                  </a:lnTo>
                  <a:lnTo>
                    <a:pt x="18" y="12"/>
                  </a:lnTo>
                  <a:lnTo>
                    <a:pt x="0" y="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7" name="Rectangle 67"/>
            <p:cNvSpPr>
              <a:spLocks noChangeArrowheads="1"/>
            </p:cNvSpPr>
            <p:nvPr/>
          </p:nvSpPr>
          <p:spPr bwMode="auto">
            <a:xfrm>
              <a:off x="4296" y="1956"/>
              <a:ext cx="32" cy="32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8" name="Rectangle 68"/>
            <p:cNvSpPr>
              <a:spLocks noChangeArrowheads="1"/>
            </p:cNvSpPr>
            <p:nvPr/>
          </p:nvSpPr>
          <p:spPr bwMode="auto">
            <a:xfrm>
              <a:off x="4296" y="1956"/>
              <a:ext cx="32" cy="32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9" name="Line 69"/>
            <p:cNvSpPr>
              <a:spLocks noChangeShapeType="1"/>
            </p:cNvSpPr>
            <p:nvPr/>
          </p:nvSpPr>
          <p:spPr bwMode="auto">
            <a:xfrm flipV="1">
              <a:off x="4312" y="1956"/>
              <a:ext cx="0" cy="32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0" name="Line 70"/>
            <p:cNvSpPr>
              <a:spLocks noChangeShapeType="1"/>
            </p:cNvSpPr>
            <p:nvPr/>
          </p:nvSpPr>
          <p:spPr bwMode="auto">
            <a:xfrm>
              <a:off x="3472" y="1972"/>
              <a:ext cx="1680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1" name="Rectangle 71"/>
            <p:cNvSpPr>
              <a:spLocks noChangeArrowheads="1"/>
            </p:cNvSpPr>
            <p:nvPr/>
          </p:nvSpPr>
          <p:spPr bwMode="auto">
            <a:xfrm>
              <a:off x="3976" y="2084"/>
              <a:ext cx="152" cy="160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2" name="Rectangle 72"/>
            <p:cNvSpPr>
              <a:spLocks noChangeArrowheads="1"/>
            </p:cNvSpPr>
            <p:nvPr/>
          </p:nvSpPr>
          <p:spPr bwMode="auto">
            <a:xfrm>
              <a:off x="3976" y="2084"/>
              <a:ext cx="152" cy="160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3" name="Line 73"/>
            <p:cNvSpPr>
              <a:spLocks noChangeShapeType="1"/>
            </p:cNvSpPr>
            <p:nvPr/>
          </p:nvSpPr>
          <p:spPr bwMode="auto">
            <a:xfrm flipV="1">
              <a:off x="4048" y="2148"/>
              <a:ext cx="0" cy="32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4" name="Line 74"/>
            <p:cNvSpPr>
              <a:spLocks noChangeShapeType="1"/>
            </p:cNvSpPr>
            <p:nvPr/>
          </p:nvSpPr>
          <p:spPr bwMode="auto">
            <a:xfrm>
              <a:off x="3904" y="2164"/>
              <a:ext cx="296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5" name="Rectangle 75"/>
            <p:cNvSpPr>
              <a:spLocks noChangeArrowheads="1"/>
            </p:cNvSpPr>
            <p:nvPr/>
          </p:nvSpPr>
          <p:spPr bwMode="auto">
            <a:xfrm>
              <a:off x="5232" y="1356"/>
              <a:ext cx="13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RR</a:t>
              </a:r>
              <a:endParaRPr lang="en-US" altLang="en-US" sz="864"/>
            </a:p>
          </p:txBody>
        </p:sp>
        <p:sp>
          <p:nvSpPr>
            <p:cNvPr id="77" name="Rectangle 77"/>
            <p:cNvSpPr>
              <a:spLocks noChangeArrowheads="1"/>
            </p:cNvSpPr>
            <p:nvPr/>
          </p:nvSpPr>
          <p:spPr bwMode="auto">
            <a:xfrm>
              <a:off x="5192" y="2892"/>
              <a:ext cx="19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1.16</a:t>
              </a:r>
              <a:endParaRPr lang="en-US" altLang="en-US" sz="864"/>
            </a:p>
          </p:txBody>
        </p:sp>
        <p:sp>
          <p:nvSpPr>
            <p:cNvPr id="78" name="Rectangle 78"/>
            <p:cNvSpPr>
              <a:spLocks noChangeArrowheads="1"/>
            </p:cNvSpPr>
            <p:nvPr/>
          </p:nvSpPr>
          <p:spPr bwMode="auto">
            <a:xfrm>
              <a:off x="5192" y="1932"/>
              <a:ext cx="19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3.00</a:t>
              </a:r>
              <a:endParaRPr lang="en-US" altLang="en-US" sz="864"/>
            </a:p>
          </p:txBody>
        </p:sp>
        <p:sp>
          <p:nvSpPr>
            <p:cNvPr id="79" name="Rectangle 79"/>
            <p:cNvSpPr>
              <a:spLocks noChangeArrowheads="1"/>
            </p:cNvSpPr>
            <p:nvPr/>
          </p:nvSpPr>
          <p:spPr bwMode="auto">
            <a:xfrm>
              <a:off x="5192" y="2124"/>
              <a:ext cx="19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1.13</a:t>
              </a:r>
              <a:endParaRPr lang="en-US" altLang="en-US" sz="864"/>
            </a:p>
          </p:txBody>
        </p:sp>
        <p:sp>
          <p:nvSpPr>
            <p:cNvPr id="80" name="Rectangle 80"/>
            <p:cNvSpPr>
              <a:spLocks noChangeArrowheads="1"/>
            </p:cNvSpPr>
            <p:nvPr/>
          </p:nvSpPr>
          <p:spPr bwMode="auto">
            <a:xfrm>
              <a:off x="5664" y="1356"/>
              <a:ext cx="32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95%-CI</a:t>
              </a:r>
              <a:endParaRPr lang="en-US" altLang="en-US" sz="864"/>
            </a:p>
          </p:txBody>
        </p:sp>
        <p:sp>
          <p:nvSpPr>
            <p:cNvPr id="82" name="Rectangle 82"/>
            <p:cNvSpPr>
              <a:spLocks noChangeArrowheads="1"/>
            </p:cNvSpPr>
            <p:nvPr/>
          </p:nvSpPr>
          <p:spPr bwMode="auto">
            <a:xfrm>
              <a:off x="5488" y="2892"/>
              <a:ext cx="5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[0.68;  1.98]</a:t>
              </a:r>
              <a:endParaRPr lang="en-US" altLang="en-US" sz="864"/>
            </a:p>
          </p:txBody>
        </p:sp>
        <p:sp>
          <p:nvSpPr>
            <p:cNvPr id="83" name="Rectangle 83"/>
            <p:cNvSpPr>
              <a:spLocks noChangeArrowheads="1"/>
            </p:cNvSpPr>
            <p:nvPr/>
          </p:nvSpPr>
          <p:spPr bwMode="auto">
            <a:xfrm>
              <a:off x="5456" y="1932"/>
              <a:ext cx="54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[0.13; 67.72]</a:t>
              </a:r>
              <a:endParaRPr lang="en-US" altLang="en-US" sz="864"/>
            </a:p>
          </p:txBody>
        </p:sp>
        <p:sp>
          <p:nvSpPr>
            <p:cNvPr id="84" name="Rectangle 84"/>
            <p:cNvSpPr>
              <a:spLocks noChangeArrowheads="1"/>
            </p:cNvSpPr>
            <p:nvPr/>
          </p:nvSpPr>
          <p:spPr bwMode="auto">
            <a:xfrm>
              <a:off x="5488" y="2124"/>
              <a:ext cx="5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[0.65;  1.94]</a:t>
              </a:r>
              <a:endParaRPr lang="en-US" altLang="en-US" sz="864"/>
            </a:p>
          </p:txBody>
        </p:sp>
        <p:sp>
          <p:nvSpPr>
            <p:cNvPr id="95" name="Rectangle 95"/>
            <p:cNvSpPr>
              <a:spLocks noChangeArrowheads="1"/>
            </p:cNvSpPr>
            <p:nvPr/>
          </p:nvSpPr>
          <p:spPr bwMode="auto">
            <a:xfrm>
              <a:off x="6146" y="2892"/>
              <a:ext cx="33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100.0%</a:t>
              </a:r>
              <a:endParaRPr lang="en-US" altLang="en-US" sz="864" dirty="0"/>
            </a:p>
          </p:txBody>
        </p:sp>
        <p:sp>
          <p:nvSpPr>
            <p:cNvPr id="96" name="Rectangle 96"/>
            <p:cNvSpPr>
              <a:spLocks noChangeArrowheads="1"/>
            </p:cNvSpPr>
            <p:nvPr/>
          </p:nvSpPr>
          <p:spPr bwMode="auto">
            <a:xfrm>
              <a:off x="6164" y="1739"/>
              <a:ext cx="22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0.0%</a:t>
              </a:r>
              <a:endParaRPr lang="en-US" altLang="en-US" sz="864" dirty="0"/>
            </a:p>
          </p:txBody>
        </p:sp>
        <p:sp>
          <p:nvSpPr>
            <p:cNvPr id="97" name="Rectangle 97"/>
            <p:cNvSpPr>
              <a:spLocks noChangeArrowheads="1"/>
            </p:cNvSpPr>
            <p:nvPr/>
          </p:nvSpPr>
          <p:spPr bwMode="auto">
            <a:xfrm>
              <a:off x="6172" y="1932"/>
              <a:ext cx="22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3.0%</a:t>
              </a:r>
              <a:endParaRPr lang="en-US" altLang="en-US" sz="864" dirty="0"/>
            </a:p>
          </p:txBody>
        </p:sp>
        <p:sp>
          <p:nvSpPr>
            <p:cNvPr id="98" name="Rectangle 98"/>
            <p:cNvSpPr>
              <a:spLocks noChangeArrowheads="1"/>
            </p:cNvSpPr>
            <p:nvPr/>
          </p:nvSpPr>
          <p:spPr bwMode="auto">
            <a:xfrm>
              <a:off x="6164" y="2124"/>
              <a:ext cx="27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97.0%</a:t>
              </a:r>
              <a:endParaRPr lang="en-US" altLang="en-US" sz="864" dirty="0"/>
            </a:p>
          </p:txBody>
        </p:sp>
        <p:sp>
          <p:nvSpPr>
            <p:cNvPr id="99" name="Rectangle 99"/>
            <p:cNvSpPr>
              <a:spLocks noChangeArrowheads="1"/>
            </p:cNvSpPr>
            <p:nvPr/>
          </p:nvSpPr>
          <p:spPr bwMode="auto">
            <a:xfrm>
              <a:off x="6164" y="2316"/>
              <a:ext cx="22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0.0%</a:t>
              </a:r>
              <a:endParaRPr lang="en-US" altLang="en-US" sz="864" dirty="0"/>
            </a:p>
          </p:txBody>
        </p:sp>
        <p:sp>
          <p:nvSpPr>
            <p:cNvPr id="100" name="Rectangle 100"/>
            <p:cNvSpPr>
              <a:spLocks noChangeArrowheads="1"/>
            </p:cNvSpPr>
            <p:nvPr/>
          </p:nvSpPr>
          <p:spPr bwMode="auto">
            <a:xfrm>
              <a:off x="6164" y="1356"/>
              <a:ext cx="32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 dirty="0">
                  <a:solidFill>
                    <a:srgbClr val="000000"/>
                  </a:solidFill>
                </a:rPr>
                <a:t>Weight</a:t>
              </a:r>
              <a:endParaRPr lang="en-US" altLang="en-US" sz="864" dirty="0"/>
            </a:p>
          </p:txBody>
        </p:sp>
      </p:grpSp>
      <p:sp>
        <p:nvSpPr>
          <p:cNvPr id="101" name="Rectangle 62"/>
          <p:cNvSpPr>
            <a:spLocks noChangeArrowheads="1"/>
          </p:cNvSpPr>
          <p:nvPr/>
        </p:nvSpPr>
        <p:spPr bwMode="auto">
          <a:xfrm>
            <a:off x="836606" y="496919"/>
            <a:ext cx="3441648" cy="88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576" b="1">
                <a:solidFill>
                  <a:srgbClr val="000000"/>
                </a:solidFill>
              </a:rPr>
              <a:t>Appendix Figure 14: </a:t>
            </a:r>
            <a:r>
              <a:rPr lang="en-US" altLang="en-US" sz="576" b="1" dirty="0">
                <a:solidFill>
                  <a:srgbClr val="000000"/>
                </a:solidFill>
              </a:rPr>
              <a:t>Relative Risk of Fractures by Treatment with Bisphosphonate versus Control</a:t>
            </a:r>
            <a:endParaRPr lang="en-US" altLang="en-US" sz="864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715343" y="2566363"/>
            <a:ext cx="1598515" cy="2400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" dirty="0">
                <a:latin typeface="Arial" panose="020B0604020202020204" pitchFamily="34" charset="0"/>
                <a:cs typeface="Arial" panose="020B0604020202020204" pitchFamily="34" charset="0"/>
              </a:rPr>
              <a:t>*The Dore study used a placebo control; </a:t>
            </a:r>
          </a:p>
          <a:p>
            <a:r>
              <a:rPr lang="en-US" sz="480" dirty="0">
                <a:latin typeface="Arial" panose="020B0604020202020204" pitchFamily="34" charset="0"/>
                <a:cs typeface="Arial" panose="020B0604020202020204" pitchFamily="34" charset="0"/>
              </a:rPr>
              <a:t>all other studies used bisphosphonate as the control</a:t>
            </a:r>
          </a:p>
        </p:txBody>
      </p:sp>
    </p:spTree>
    <p:extLst>
      <p:ext uri="{BB962C8B-B14F-4D97-AF65-F5344CB8AC3E}">
        <p14:creationId xmlns:p14="http://schemas.microsoft.com/office/powerpoint/2010/main" val="1432370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506" y="329247"/>
            <a:ext cx="3918093" cy="2608799"/>
          </a:xfrm>
          <a:prstGeom prst="rect">
            <a:avLst/>
          </a:prstGeom>
        </p:spPr>
      </p:pic>
      <p:sp>
        <p:nvSpPr>
          <p:cNvPr id="3" name="Rectangle 62"/>
          <p:cNvSpPr>
            <a:spLocks noChangeArrowheads="1"/>
          </p:cNvSpPr>
          <p:nvPr/>
        </p:nvSpPr>
        <p:spPr bwMode="auto">
          <a:xfrm>
            <a:off x="1400588" y="240590"/>
            <a:ext cx="3494546" cy="177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39003"/>
            <a:r>
              <a:rPr lang="en-US" altLang="en-US" sz="576" b="1" dirty="0">
                <a:solidFill>
                  <a:srgbClr val="000000"/>
                </a:solidFill>
              </a:rPr>
              <a:t>Appendix Figure 15: Funnel Plots of Studies Reporting the Relative Risk of Fractures by Treatment </a:t>
            </a:r>
          </a:p>
          <a:p>
            <a:pPr algn="ctr" defTabSz="439003"/>
            <a:r>
              <a:rPr lang="en-US" altLang="en-US" sz="576" b="1" dirty="0">
                <a:solidFill>
                  <a:srgbClr val="000000"/>
                </a:solidFill>
              </a:rPr>
              <a:t>with Bisphosphonate versus Control</a:t>
            </a:r>
            <a:endParaRPr lang="en-US" altLang="en-US" sz="864" b="1" dirty="0"/>
          </a:p>
        </p:txBody>
      </p:sp>
    </p:spTree>
    <p:extLst>
      <p:ext uri="{BB962C8B-B14F-4D97-AF65-F5344CB8AC3E}">
        <p14:creationId xmlns:p14="http://schemas.microsoft.com/office/powerpoint/2010/main" val="1050041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1705154" y="-1601272"/>
            <a:ext cx="9753958" cy="6495017"/>
            <a:chOff x="-2559" y="-2101"/>
            <a:chExt cx="12798" cy="8522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-2559" y="-2101"/>
              <a:ext cx="12798" cy="8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752" y="1356"/>
              <a:ext cx="26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Study</a:t>
              </a:r>
              <a:endParaRPr lang="en-US" altLang="en-US" sz="864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752" y="2892"/>
              <a:ext cx="68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Random effects</a:t>
              </a:r>
              <a:endParaRPr lang="en-US" altLang="en-US" sz="864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752" y="3100"/>
              <a:ext cx="54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Heterogeneity: </a:t>
              </a:r>
              <a:endParaRPr lang="en-US" altLang="en-US" sz="864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1328" y="3100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 i="1">
                  <a:solidFill>
                    <a:srgbClr val="000000"/>
                  </a:solidFill>
                </a:rPr>
                <a:t>I</a:t>
              </a:r>
              <a:endParaRPr lang="en-US" altLang="en-US" sz="864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352" y="3076"/>
              <a:ext cx="32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336">
                  <a:solidFill>
                    <a:srgbClr val="000000"/>
                  </a:solidFill>
                </a:rPr>
                <a:t>2</a:t>
              </a:r>
              <a:endParaRPr lang="en-US" altLang="en-US" sz="864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1384" y="3100"/>
              <a:ext cx="25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 = 35%</a:t>
              </a:r>
              <a:endParaRPr lang="en-US" altLang="en-US" sz="864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648" y="3100"/>
              <a:ext cx="4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, </a:t>
              </a:r>
              <a:endParaRPr lang="en-US" altLang="en-US" sz="864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696" y="3092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 dirty="0">
                  <a:solidFill>
                    <a:srgbClr val="000000"/>
                  </a:solidFill>
                  <a:latin typeface="Symbol" panose="05050102010706020507" pitchFamily="18" charset="2"/>
                </a:rPr>
                <a:t>t</a:t>
              </a:r>
              <a:endParaRPr lang="en-US" altLang="en-US" sz="864" dirty="0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1736" y="3076"/>
              <a:ext cx="32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336">
                  <a:solidFill>
                    <a:srgbClr val="000000"/>
                  </a:solidFill>
                </a:rPr>
                <a:t>2</a:t>
              </a:r>
              <a:endParaRPr lang="en-US" altLang="en-US" sz="864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1768" y="3100"/>
              <a:ext cx="33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 = 0.0802</a:t>
              </a:r>
              <a:endParaRPr lang="en-US" altLang="en-US" sz="864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2128" y="3100"/>
              <a:ext cx="4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, </a:t>
              </a:r>
              <a:endParaRPr lang="en-US" altLang="en-US" sz="864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2176" y="3100"/>
              <a:ext cx="4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 i="1">
                  <a:solidFill>
                    <a:srgbClr val="000000"/>
                  </a:solidFill>
                </a:rPr>
                <a:t>p</a:t>
              </a:r>
              <a:endParaRPr lang="en-US" altLang="en-US" sz="864"/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2232" y="3100"/>
              <a:ext cx="2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 = 0.21</a:t>
              </a:r>
              <a:endParaRPr lang="en-US" altLang="en-US" sz="864"/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752" y="1740"/>
              <a:ext cx="42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Mok 2015</a:t>
              </a:r>
              <a:endParaRPr lang="en-US" altLang="en-US" sz="864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752" y="1932"/>
              <a:ext cx="42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Iseri 2018</a:t>
              </a:r>
              <a:endParaRPr lang="en-US" altLang="en-US" sz="864"/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752" y="2124"/>
              <a:ext cx="52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Saag^ 2018</a:t>
              </a:r>
              <a:endParaRPr lang="en-US" altLang="en-US" sz="864"/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752" y="2316"/>
              <a:ext cx="49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Dore* 2010</a:t>
              </a:r>
              <a:endParaRPr lang="en-US" altLang="en-US" sz="864"/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1472" y="1356"/>
              <a:ext cx="3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Events</a:t>
              </a:r>
              <a:endParaRPr lang="en-US" altLang="en-US" sz="864"/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1712" y="1740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7</a:t>
              </a:r>
              <a:endParaRPr lang="en-US" altLang="en-US" sz="864"/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1712" y="1932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0</a:t>
              </a:r>
              <a:endParaRPr lang="en-US" altLang="en-US" sz="864"/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1688" y="2124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17</a:t>
              </a:r>
              <a:endParaRPr lang="en-US" altLang="en-US" sz="864"/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1688" y="2316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29</a:t>
              </a:r>
              <a:endParaRPr lang="en-US" altLang="en-US" sz="864"/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1848" y="1356"/>
              <a:ext cx="23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Total</a:t>
              </a:r>
              <a:endParaRPr lang="en-US" altLang="en-US" sz="864"/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1928" y="2700"/>
              <a:ext cx="1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500</a:t>
              </a:r>
              <a:endParaRPr lang="en-US" altLang="en-US" sz="864"/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1952" y="1740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21</a:t>
              </a:r>
              <a:endParaRPr lang="en-US" altLang="en-US" sz="864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1952" y="1932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14</a:t>
              </a:r>
              <a:endParaRPr lang="en-US" altLang="en-US" sz="864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1928" y="2124"/>
              <a:ext cx="1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394</a:t>
              </a:r>
              <a:endParaRPr lang="en-US" altLang="en-US" sz="864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1952" y="2316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71</a:t>
              </a:r>
              <a:endParaRPr lang="en-US" altLang="en-US" sz="864"/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528" y="1164"/>
              <a:ext cx="55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Denosumab</a:t>
              </a:r>
              <a:endParaRPr lang="en-US" altLang="en-US" sz="864"/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2152" y="1356"/>
              <a:ext cx="3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Events</a:t>
              </a:r>
              <a:endParaRPr lang="en-US" altLang="en-US" sz="864"/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2392" y="1740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1</a:t>
              </a:r>
              <a:endParaRPr lang="en-US" altLang="en-US" sz="864"/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2392" y="1932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0</a:t>
              </a:r>
              <a:endParaRPr lang="en-US" altLang="en-US" sz="864"/>
            </a:p>
          </p:txBody>
        </p:sp>
        <p:sp>
          <p:nvSpPr>
            <p:cNvPr id="38" name="Rectangle 38"/>
            <p:cNvSpPr>
              <a:spLocks noChangeArrowheads="1"/>
            </p:cNvSpPr>
            <p:nvPr/>
          </p:nvSpPr>
          <p:spPr bwMode="auto">
            <a:xfrm>
              <a:off x="2368" y="2124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15</a:t>
              </a:r>
              <a:endParaRPr lang="en-US" altLang="en-US" sz="864"/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2368" y="2316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27</a:t>
              </a:r>
              <a:endParaRPr lang="en-US" altLang="en-US" sz="864"/>
            </a:p>
          </p:txBody>
        </p:sp>
        <p:sp>
          <p:nvSpPr>
            <p:cNvPr id="40" name="Rectangle 40"/>
            <p:cNvSpPr>
              <a:spLocks noChangeArrowheads="1"/>
            </p:cNvSpPr>
            <p:nvPr/>
          </p:nvSpPr>
          <p:spPr bwMode="auto">
            <a:xfrm>
              <a:off x="2528" y="1356"/>
              <a:ext cx="23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Total</a:t>
              </a:r>
              <a:endParaRPr lang="en-US" altLang="en-US" sz="864"/>
            </a:p>
          </p:txBody>
        </p:sp>
        <p:sp>
          <p:nvSpPr>
            <p:cNvPr id="41" name="Rectangle 41"/>
            <p:cNvSpPr>
              <a:spLocks noChangeArrowheads="1"/>
            </p:cNvSpPr>
            <p:nvPr/>
          </p:nvSpPr>
          <p:spPr bwMode="auto">
            <a:xfrm>
              <a:off x="2608" y="2700"/>
              <a:ext cx="1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494</a:t>
              </a:r>
              <a:endParaRPr lang="en-US" altLang="en-US" sz="864"/>
            </a:p>
          </p:txBody>
        </p:sp>
        <p:sp>
          <p:nvSpPr>
            <p:cNvPr id="42" name="Rectangle 42"/>
            <p:cNvSpPr>
              <a:spLocks noChangeArrowheads="1"/>
            </p:cNvSpPr>
            <p:nvPr/>
          </p:nvSpPr>
          <p:spPr bwMode="auto">
            <a:xfrm>
              <a:off x="2632" y="1740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21</a:t>
              </a:r>
              <a:endParaRPr lang="en-US" altLang="en-US" sz="864"/>
            </a:p>
          </p:txBody>
        </p:sp>
        <p:sp>
          <p:nvSpPr>
            <p:cNvPr id="43" name="Rectangle 43"/>
            <p:cNvSpPr>
              <a:spLocks noChangeArrowheads="1"/>
            </p:cNvSpPr>
            <p:nvPr/>
          </p:nvSpPr>
          <p:spPr bwMode="auto">
            <a:xfrm>
              <a:off x="2632" y="1932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14</a:t>
              </a:r>
              <a:endParaRPr lang="en-US" altLang="en-US" sz="864"/>
            </a:p>
          </p:txBody>
        </p:sp>
        <p:sp>
          <p:nvSpPr>
            <p:cNvPr id="44" name="Rectangle 44"/>
            <p:cNvSpPr>
              <a:spLocks noChangeArrowheads="1"/>
            </p:cNvSpPr>
            <p:nvPr/>
          </p:nvSpPr>
          <p:spPr bwMode="auto">
            <a:xfrm>
              <a:off x="2608" y="2124"/>
              <a:ext cx="1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384</a:t>
              </a:r>
              <a:endParaRPr lang="en-US" altLang="en-US" sz="864"/>
            </a:p>
          </p:txBody>
        </p:sp>
        <p:sp>
          <p:nvSpPr>
            <p:cNvPr id="45" name="Rectangle 45"/>
            <p:cNvSpPr>
              <a:spLocks noChangeArrowheads="1"/>
            </p:cNvSpPr>
            <p:nvPr/>
          </p:nvSpPr>
          <p:spPr bwMode="auto">
            <a:xfrm>
              <a:off x="2632" y="2316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75</a:t>
              </a:r>
              <a:endParaRPr lang="en-US" altLang="en-US" sz="864"/>
            </a:p>
          </p:txBody>
        </p:sp>
        <p:sp>
          <p:nvSpPr>
            <p:cNvPr id="46" name="Rectangle 46"/>
            <p:cNvSpPr>
              <a:spLocks noChangeArrowheads="1"/>
            </p:cNvSpPr>
            <p:nvPr/>
          </p:nvSpPr>
          <p:spPr bwMode="auto">
            <a:xfrm>
              <a:off x="2504" y="1164"/>
              <a:ext cx="2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Other</a:t>
              </a:r>
              <a:endParaRPr lang="en-US" altLang="en-US" sz="864"/>
            </a:p>
          </p:txBody>
        </p:sp>
        <p:sp>
          <p:nvSpPr>
            <p:cNvPr id="47" name="Line 47"/>
            <p:cNvSpPr>
              <a:spLocks noChangeShapeType="1"/>
            </p:cNvSpPr>
            <p:nvPr/>
          </p:nvSpPr>
          <p:spPr bwMode="auto">
            <a:xfrm flipV="1">
              <a:off x="4016" y="1492"/>
              <a:ext cx="0" cy="153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49" name="Freeform 49"/>
            <p:cNvSpPr>
              <a:spLocks noEditPoints="1"/>
            </p:cNvSpPr>
            <p:nvPr/>
          </p:nvSpPr>
          <p:spPr bwMode="auto">
            <a:xfrm>
              <a:off x="4088" y="1684"/>
              <a:ext cx="0" cy="1240"/>
            </a:xfrm>
            <a:custGeom>
              <a:avLst/>
              <a:gdLst>
                <a:gd name="T0" fmla="*/ 152 h 155"/>
                <a:gd name="T1" fmla="*/ 148 h 155"/>
                <a:gd name="T2" fmla="*/ 144 h 155"/>
                <a:gd name="T3" fmla="*/ 140 h 155"/>
                <a:gd name="T4" fmla="*/ 136 h 155"/>
                <a:gd name="T5" fmla="*/ 132 h 155"/>
                <a:gd name="T6" fmla="*/ 128 h 155"/>
                <a:gd name="T7" fmla="*/ 124 h 155"/>
                <a:gd name="T8" fmla="*/ 120 h 155"/>
                <a:gd name="T9" fmla="*/ 116 h 155"/>
                <a:gd name="T10" fmla="*/ 112 h 155"/>
                <a:gd name="T11" fmla="*/ 108 h 155"/>
                <a:gd name="T12" fmla="*/ 104 h 155"/>
                <a:gd name="T13" fmla="*/ 100 h 155"/>
                <a:gd name="T14" fmla="*/ 96 h 155"/>
                <a:gd name="T15" fmla="*/ 92 h 155"/>
                <a:gd name="T16" fmla="*/ 88 h 155"/>
                <a:gd name="T17" fmla="*/ 84 h 155"/>
                <a:gd name="T18" fmla="*/ 80 h 155"/>
                <a:gd name="T19" fmla="*/ 76 h 155"/>
                <a:gd name="T20" fmla="*/ 72 h 155"/>
                <a:gd name="T21" fmla="*/ 68 h 155"/>
                <a:gd name="T22" fmla="*/ 64 h 155"/>
                <a:gd name="T23" fmla="*/ 60 h 155"/>
                <a:gd name="T24" fmla="*/ 56 h 155"/>
                <a:gd name="T25" fmla="*/ 52 h 155"/>
                <a:gd name="T26" fmla="*/ 48 h 155"/>
                <a:gd name="T27" fmla="*/ 44 h 155"/>
                <a:gd name="T28" fmla="*/ 40 h 155"/>
                <a:gd name="T29" fmla="*/ 36 h 155"/>
                <a:gd name="T30" fmla="*/ 32 h 155"/>
                <a:gd name="T31" fmla="*/ 28 h 155"/>
                <a:gd name="T32" fmla="*/ 24 h 155"/>
                <a:gd name="T33" fmla="*/ 20 h 155"/>
                <a:gd name="T34" fmla="*/ 16 h 155"/>
                <a:gd name="T35" fmla="*/ 12 h 155"/>
                <a:gd name="T36" fmla="*/ 8 h 155"/>
                <a:gd name="T37" fmla="*/ 4 h 15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  <a:cxn ang="0">
                  <a:pos x="0" y="T32"/>
                </a:cxn>
                <a:cxn ang="0">
                  <a:pos x="0" y="T33"/>
                </a:cxn>
                <a:cxn ang="0">
                  <a:pos x="0" y="T34"/>
                </a:cxn>
                <a:cxn ang="0">
                  <a:pos x="0" y="T35"/>
                </a:cxn>
                <a:cxn ang="0">
                  <a:pos x="0" y="T36"/>
                </a:cxn>
                <a:cxn ang="0">
                  <a:pos x="0" y="T37"/>
                </a:cxn>
              </a:cxnLst>
              <a:rect l="0" t="0" r="r" b="b"/>
              <a:pathLst>
                <a:path h="155">
                  <a:moveTo>
                    <a:pt x="0" y="152"/>
                  </a:moveTo>
                  <a:lnTo>
                    <a:pt x="0" y="151"/>
                  </a:lnTo>
                  <a:moveTo>
                    <a:pt x="0" y="148"/>
                  </a:moveTo>
                  <a:lnTo>
                    <a:pt x="0" y="147"/>
                  </a:lnTo>
                  <a:moveTo>
                    <a:pt x="0" y="144"/>
                  </a:moveTo>
                  <a:lnTo>
                    <a:pt x="0" y="143"/>
                  </a:lnTo>
                  <a:moveTo>
                    <a:pt x="0" y="140"/>
                  </a:moveTo>
                  <a:lnTo>
                    <a:pt x="0" y="139"/>
                  </a:lnTo>
                  <a:moveTo>
                    <a:pt x="0" y="136"/>
                  </a:moveTo>
                  <a:lnTo>
                    <a:pt x="0" y="135"/>
                  </a:lnTo>
                  <a:moveTo>
                    <a:pt x="0" y="132"/>
                  </a:moveTo>
                  <a:lnTo>
                    <a:pt x="0" y="131"/>
                  </a:lnTo>
                  <a:moveTo>
                    <a:pt x="0" y="128"/>
                  </a:moveTo>
                  <a:lnTo>
                    <a:pt x="0" y="127"/>
                  </a:lnTo>
                  <a:moveTo>
                    <a:pt x="0" y="124"/>
                  </a:moveTo>
                  <a:lnTo>
                    <a:pt x="0" y="123"/>
                  </a:lnTo>
                  <a:moveTo>
                    <a:pt x="0" y="120"/>
                  </a:moveTo>
                  <a:lnTo>
                    <a:pt x="0" y="119"/>
                  </a:lnTo>
                  <a:moveTo>
                    <a:pt x="0" y="116"/>
                  </a:moveTo>
                  <a:lnTo>
                    <a:pt x="0" y="115"/>
                  </a:lnTo>
                  <a:moveTo>
                    <a:pt x="0" y="112"/>
                  </a:moveTo>
                  <a:lnTo>
                    <a:pt x="0" y="111"/>
                  </a:lnTo>
                  <a:moveTo>
                    <a:pt x="0" y="108"/>
                  </a:moveTo>
                  <a:lnTo>
                    <a:pt x="0" y="107"/>
                  </a:lnTo>
                  <a:moveTo>
                    <a:pt x="0" y="104"/>
                  </a:moveTo>
                  <a:lnTo>
                    <a:pt x="0" y="103"/>
                  </a:lnTo>
                  <a:moveTo>
                    <a:pt x="0" y="100"/>
                  </a:moveTo>
                  <a:lnTo>
                    <a:pt x="0" y="99"/>
                  </a:lnTo>
                  <a:moveTo>
                    <a:pt x="0" y="96"/>
                  </a:moveTo>
                  <a:lnTo>
                    <a:pt x="0" y="95"/>
                  </a:lnTo>
                  <a:moveTo>
                    <a:pt x="0" y="92"/>
                  </a:moveTo>
                  <a:lnTo>
                    <a:pt x="0" y="91"/>
                  </a:lnTo>
                  <a:moveTo>
                    <a:pt x="0" y="88"/>
                  </a:moveTo>
                  <a:lnTo>
                    <a:pt x="0" y="87"/>
                  </a:lnTo>
                  <a:moveTo>
                    <a:pt x="0" y="84"/>
                  </a:moveTo>
                  <a:lnTo>
                    <a:pt x="0" y="83"/>
                  </a:lnTo>
                  <a:moveTo>
                    <a:pt x="0" y="80"/>
                  </a:moveTo>
                  <a:lnTo>
                    <a:pt x="0" y="79"/>
                  </a:lnTo>
                  <a:moveTo>
                    <a:pt x="0" y="76"/>
                  </a:moveTo>
                  <a:lnTo>
                    <a:pt x="0" y="75"/>
                  </a:lnTo>
                  <a:moveTo>
                    <a:pt x="0" y="72"/>
                  </a:moveTo>
                  <a:lnTo>
                    <a:pt x="0" y="71"/>
                  </a:lnTo>
                  <a:moveTo>
                    <a:pt x="0" y="68"/>
                  </a:moveTo>
                  <a:lnTo>
                    <a:pt x="0" y="67"/>
                  </a:lnTo>
                  <a:moveTo>
                    <a:pt x="0" y="64"/>
                  </a:moveTo>
                  <a:lnTo>
                    <a:pt x="0" y="63"/>
                  </a:lnTo>
                  <a:moveTo>
                    <a:pt x="0" y="60"/>
                  </a:moveTo>
                  <a:lnTo>
                    <a:pt x="0" y="59"/>
                  </a:lnTo>
                  <a:moveTo>
                    <a:pt x="0" y="56"/>
                  </a:moveTo>
                  <a:lnTo>
                    <a:pt x="0" y="55"/>
                  </a:lnTo>
                  <a:moveTo>
                    <a:pt x="0" y="52"/>
                  </a:moveTo>
                  <a:lnTo>
                    <a:pt x="0" y="51"/>
                  </a:lnTo>
                  <a:moveTo>
                    <a:pt x="0" y="48"/>
                  </a:moveTo>
                  <a:lnTo>
                    <a:pt x="0" y="47"/>
                  </a:lnTo>
                  <a:moveTo>
                    <a:pt x="0" y="44"/>
                  </a:moveTo>
                  <a:lnTo>
                    <a:pt x="0" y="43"/>
                  </a:lnTo>
                  <a:moveTo>
                    <a:pt x="0" y="40"/>
                  </a:moveTo>
                  <a:lnTo>
                    <a:pt x="0" y="39"/>
                  </a:lnTo>
                  <a:moveTo>
                    <a:pt x="0" y="36"/>
                  </a:moveTo>
                  <a:lnTo>
                    <a:pt x="0" y="35"/>
                  </a:lnTo>
                  <a:moveTo>
                    <a:pt x="0" y="32"/>
                  </a:moveTo>
                  <a:lnTo>
                    <a:pt x="0" y="31"/>
                  </a:lnTo>
                  <a:moveTo>
                    <a:pt x="0" y="28"/>
                  </a:moveTo>
                  <a:lnTo>
                    <a:pt x="0" y="27"/>
                  </a:lnTo>
                  <a:moveTo>
                    <a:pt x="0" y="24"/>
                  </a:moveTo>
                  <a:lnTo>
                    <a:pt x="0" y="23"/>
                  </a:lnTo>
                  <a:moveTo>
                    <a:pt x="0" y="20"/>
                  </a:moveTo>
                  <a:lnTo>
                    <a:pt x="0" y="19"/>
                  </a:lnTo>
                  <a:moveTo>
                    <a:pt x="0" y="16"/>
                  </a:moveTo>
                  <a:lnTo>
                    <a:pt x="0" y="15"/>
                  </a:lnTo>
                  <a:moveTo>
                    <a:pt x="0" y="12"/>
                  </a:moveTo>
                  <a:lnTo>
                    <a:pt x="0" y="11"/>
                  </a:lnTo>
                  <a:moveTo>
                    <a:pt x="0" y="8"/>
                  </a:moveTo>
                  <a:lnTo>
                    <a:pt x="0" y="7"/>
                  </a:lnTo>
                  <a:moveTo>
                    <a:pt x="0" y="4"/>
                  </a:moveTo>
                  <a:lnTo>
                    <a:pt x="0" y="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0" name="Line 50"/>
            <p:cNvSpPr>
              <a:spLocks noChangeShapeType="1"/>
            </p:cNvSpPr>
            <p:nvPr/>
          </p:nvSpPr>
          <p:spPr bwMode="auto">
            <a:xfrm>
              <a:off x="3360" y="3028"/>
              <a:ext cx="1320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1" name="Line 51"/>
            <p:cNvSpPr>
              <a:spLocks noChangeShapeType="1"/>
            </p:cNvSpPr>
            <p:nvPr/>
          </p:nvSpPr>
          <p:spPr bwMode="auto">
            <a:xfrm>
              <a:off x="3360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2" name="Line 52"/>
            <p:cNvSpPr>
              <a:spLocks noChangeShapeType="1"/>
            </p:cNvSpPr>
            <p:nvPr/>
          </p:nvSpPr>
          <p:spPr bwMode="auto">
            <a:xfrm>
              <a:off x="3816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3" name="Line 53"/>
            <p:cNvSpPr>
              <a:spLocks noChangeShapeType="1"/>
            </p:cNvSpPr>
            <p:nvPr/>
          </p:nvSpPr>
          <p:spPr bwMode="auto">
            <a:xfrm>
              <a:off x="4016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4" name="Line 54"/>
            <p:cNvSpPr>
              <a:spLocks noChangeShapeType="1"/>
            </p:cNvSpPr>
            <p:nvPr/>
          </p:nvSpPr>
          <p:spPr bwMode="auto">
            <a:xfrm>
              <a:off x="4216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5" name="Line 55"/>
            <p:cNvSpPr>
              <a:spLocks noChangeShapeType="1"/>
            </p:cNvSpPr>
            <p:nvPr/>
          </p:nvSpPr>
          <p:spPr bwMode="auto">
            <a:xfrm>
              <a:off x="4680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6" name="Rectangle 56"/>
            <p:cNvSpPr>
              <a:spLocks noChangeArrowheads="1"/>
            </p:cNvSpPr>
            <p:nvPr/>
          </p:nvSpPr>
          <p:spPr bwMode="auto">
            <a:xfrm>
              <a:off x="3272" y="3156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0.1</a:t>
              </a:r>
              <a:endParaRPr lang="en-US" altLang="en-US" sz="864"/>
            </a:p>
          </p:txBody>
        </p:sp>
        <p:sp>
          <p:nvSpPr>
            <p:cNvPr id="57" name="Rectangle 57"/>
            <p:cNvSpPr>
              <a:spLocks noChangeArrowheads="1"/>
            </p:cNvSpPr>
            <p:nvPr/>
          </p:nvSpPr>
          <p:spPr bwMode="auto">
            <a:xfrm>
              <a:off x="3728" y="3156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0.5</a:t>
              </a:r>
              <a:endParaRPr lang="en-US" altLang="en-US" sz="864"/>
            </a:p>
          </p:txBody>
        </p:sp>
        <p:sp>
          <p:nvSpPr>
            <p:cNvPr id="58" name="Rectangle 58"/>
            <p:cNvSpPr>
              <a:spLocks noChangeArrowheads="1"/>
            </p:cNvSpPr>
            <p:nvPr/>
          </p:nvSpPr>
          <p:spPr bwMode="auto">
            <a:xfrm>
              <a:off x="3968" y="3156"/>
              <a:ext cx="5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1</a:t>
              </a:r>
              <a:endParaRPr lang="en-US" altLang="en-US" sz="864"/>
            </a:p>
          </p:txBody>
        </p:sp>
        <p:sp>
          <p:nvSpPr>
            <p:cNvPr id="59" name="Rectangle 59"/>
            <p:cNvSpPr>
              <a:spLocks noChangeArrowheads="1"/>
            </p:cNvSpPr>
            <p:nvPr/>
          </p:nvSpPr>
          <p:spPr bwMode="auto">
            <a:xfrm>
              <a:off x="4168" y="3156"/>
              <a:ext cx="5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2</a:t>
              </a:r>
              <a:endParaRPr lang="en-US" altLang="en-US" sz="864"/>
            </a:p>
          </p:txBody>
        </p:sp>
        <p:sp>
          <p:nvSpPr>
            <p:cNvPr id="60" name="Rectangle 60"/>
            <p:cNvSpPr>
              <a:spLocks noChangeArrowheads="1"/>
            </p:cNvSpPr>
            <p:nvPr/>
          </p:nvSpPr>
          <p:spPr bwMode="auto">
            <a:xfrm>
              <a:off x="4608" y="3156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10</a:t>
              </a:r>
              <a:endParaRPr lang="en-US" altLang="en-US" sz="864"/>
            </a:p>
          </p:txBody>
        </p:sp>
        <p:sp>
          <p:nvSpPr>
            <p:cNvPr id="61" name="Rectangle 61"/>
            <p:cNvSpPr>
              <a:spLocks noChangeArrowheads="1"/>
            </p:cNvSpPr>
            <p:nvPr/>
          </p:nvSpPr>
          <p:spPr bwMode="auto">
            <a:xfrm>
              <a:off x="3756" y="1356"/>
              <a:ext cx="47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Risk Ratio</a:t>
              </a:r>
              <a:endParaRPr lang="en-US" altLang="en-US" sz="864"/>
            </a:p>
          </p:txBody>
        </p:sp>
        <p:sp>
          <p:nvSpPr>
            <p:cNvPr id="62" name="Rectangle 62"/>
            <p:cNvSpPr>
              <a:spLocks noChangeArrowheads="1"/>
            </p:cNvSpPr>
            <p:nvPr/>
          </p:nvSpPr>
          <p:spPr bwMode="auto">
            <a:xfrm>
              <a:off x="3392" y="3348"/>
              <a:ext cx="123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Relative Risk of Infection by </a:t>
              </a:r>
              <a:endParaRPr lang="en-US" altLang="en-US" sz="864" dirty="0"/>
            </a:p>
          </p:txBody>
        </p:sp>
        <p:sp>
          <p:nvSpPr>
            <p:cNvPr id="63" name="Rectangle 63"/>
            <p:cNvSpPr>
              <a:spLocks noChangeArrowheads="1"/>
            </p:cNvSpPr>
            <p:nvPr/>
          </p:nvSpPr>
          <p:spPr bwMode="auto">
            <a:xfrm>
              <a:off x="3512" y="3460"/>
              <a:ext cx="98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Treatment Assignment</a:t>
              </a:r>
              <a:endParaRPr lang="en-US" altLang="en-US" sz="864" dirty="0"/>
            </a:p>
          </p:txBody>
        </p:sp>
        <p:sp>
          <p:nvSpPr>
            <p:cNvPr id="66" name="Freeform 66"/>
            <p:cNvSpPr>
              <a:spLocks/>
            </p:cNvSpPr>
            <p:nvPr/>
          </p:nvSpPr>
          <p:spPr bwMode="auto">
            <a:xfrm>
              <a:off x="3936" y="2884"/>
              <a:ext cx="296" cy="96"/>
            </a:xfrm>
            <a:custGeom>
              <a:avLst/>
              <a:gdLst>
                <a:gd name="T0" fmla="*/ 0 w 296"/>
                <a:gd name="T1" fmla="*/ 48 h 96"/>
                <a:gd name="T2" fmla="*/ 152 w 296"/>
                <a:gd name="T3" fmla="*/ 0 h 96"/>
                <a:gd name="T4" fmla="*/ 296 w 296"/>
                <a:gd name="T5" fmla="*/ 48 h 96"/>
                <a:gd name="T6" fmla="*/ 152 w 296"/>
                <a:gd name="T7" fmla="*/ 96 h 96"/>
                <a:gd name="T8" fmla="*/ 0 w 296"/>
                <a:gd name="T9" fmla="*/ 4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6" h="96">
                  <a:moveTo>
                    <a:pt x="0" y="48"/>
                  </a:moveTo>
                  <a:lnTo>
                    <a:pt x="152" y="0"/>
                  </a:lnTo>
                  <a:lnTo>
                    <a:pt x="296" y="48"/>
                  </a:lnTo>
                  <a:lnTo>
                    <a:pt x="152" y="96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7" name="Freeform 67"/>
            <p:cNvSpPr>
              <a:spLocks/>
            </p:cNvSpPr>
            <p:nvPr/>
          </p:nvSpPr>
          <p:spPr bwMode="auto">
            <a:xfrm>
              <a:off x="3936" y="2884"/>
              <a:ext cx="296" cy="96"/>
            </a:xfrm>
            <a:custGeom>
              <a:avLst/>
              <a:gdLst>
                <a:gd name="T0" fmla="*/ 0 w 37"/>
                <a:gd name="T1" fmla="*/ 6 h 12"/>
                <a:gd name="T2" fmla="*/ 19 w 37"/>
                <a:gd name="T3" fmla="*/ 0 h 12"/>
                <a:gd name="T4" fmla="*/ 37 w 37"/>
                <a:gd name="T5" fmla="*/ 6 h 12"/>
                <a:gd name="T6" fmla="*/ 19 w 37"/>
                <a:gd name="T7" fmla="*/ 12 h 12"/>
                <a:gd name="T8" fmla="*/ 0 w 37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2">
                  <a:moveTo>
                    <a:pt x="0" y="6"/>
                  </a:moveTo>
                  <a:lnTo>
                    <a:pt x="19" y="0"/>
                  </a:lnTo>
                  <a:lnTo>
                    <a:pt x="37" y="6"/>
                  </a:lnTo>
                  <a:lnTo>
                    <a:pt x="19" y="12"/>
                  </a:lnTo>
                  <a:lnTo>
                    <a:pt x="0" y="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8" name="Rectangle 68"/>
            <p:cNvSpPr>
              <a:spLocks noChangeArrowheads="1"/>
            </p:cNvSpPr>
            <p:nvPr/>
          </p:nvSpPr>
          <p:spPr bwMode="auto">
            <a:xfrm>
              <a:off x="4560" y="1764"/>
              <a:ext cx="32" cy="32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9" name="Rectangle 69"/>
            <p:cNvSpPr>
              <a:spLocks noChangeArrowheads="1"/>
            </p:cNvSpPr>
            <p:nvPr/>
          </p:nvSpPr>
          <p:spPr bwMode="auto">
            <a:xfrm>
              <a:off x="4560" y="1764"/>
              <a:ext cx="32" cy="32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0" name="Line 70"/>
            <p:cNvSpPr>
              <a:spLocks noChangeShapeType="1"/>
            </p:cNvSpPr>
            <p:nvPr/>
          </p:nvSpPr>
          <p:spPr bwMode="auto">
            <a:xfrm flipV="1">
              <a:off x="4576" y="1764"/>
              <a:ext cx="0" cy="32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1" name="Line 71"/>
            <p:cNvSpPr>
              <a:spLocks noChangeShapeType="1"/>
            </p:cNvSpPr>
            <p:nvPr/>
          </p:nvSpPr>
          <p:spPr bwMode="auto">
            <a:xfrm>
              <a:off x="4000" y="1780"/>
              <a:ext cx="1152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2" name="Rectangle 72"/>
            <p:cNvSpPr>
              <a:spLocks noChangeArrowheads="1"/>
            </p:cNvSpPr>
            <p:nvPr/>
          </p:nvSpPr>
          <p:spPr bwMode="auto">
            <a:xfrm>
              <a:off x="4000" y="2116"/>
              <a:ext cx="96" cy="96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3" name="Rectangle 73"/>
            <p:cNvSpPr>
              <a:spLocks noChangeArrowheads="1"/>
            </p:cNvSpPr>
            <p:nvPr/>
          </p:nvSpPr>
          <p:spPr bwMode="auto">
            <a:xfrm>
              <a:off x="4000" y="2116"/>
              <a:ext cx="96" cy="96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4" name="Line 74"/>
            <p:cNvSpPr>
              <a:spLocks noChangeShapeType="1"/>
            </p:cNvSpPr>
            <p:nvPr/>
          </p:nvSpPr>
          <p:spPr bwMode="auto">
            <a:xfrm flipV="1">
              <a:off x="4048" y="2148"/>
              <a:ext cx="0" cy="32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5" name="Line 75"/>
            <p:cNvSpPr>
              <a:spLocks noChangeShapeType="1"/>
            </p:cNvSpPr>
            <p:nvPr/>
          </p:nvSpPr>
          <p:spPr bwMode="auto">
            <a:xfrm>
              <a:off x="3848" y="2164"/>
              <a:ext cx="392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6" name="Rectangle 76"/>
            <p:cNvSpPr>
              <a:spLocks noChangeArrowheads="1"/>
            </p:cNvSpPr>
            <p:nvPr/>
          </p:nvSpPr>
          <p:spPr bwMode="auto">
            <a:xfrm>
              <a:off x="3976" y="2276"/>
              <a:ext cx="152" cy="160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7" name="Rectangle 77"/>
            <p:cNvSpPr>
              <a:spLocks noChangeArrowheads="1"/>
            </p:cNvSpPr>
            <p:nvPr/>
          </p:nvSpPr>
          <p:spPr bwMode="auto">
            <a:xfrm>
              <a:off x="3976" y="2276"/>
              <a:ext cx="152" cy="160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8" name="Line 78"/>
            <p:cNvSpPr>
              <a:spLocks noChangeShapeType="1"/>
            </p:cNvSpPr>
            <p:nvPr/>
          </p:nvSpPr>
          <p:spPr bwMode="auto">
            <a:xfrm flipV="1">
              <a:off x="4056" y="2340"/>
              <a:ext cx="0" cy="32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9" name="Line 79"/>
            <p:cNvSpPr>
              <a:spLocks noChangeShapeType="1"/>
            </p:cNvSpPr>
            <p:nvPr/>
          </p:nvSpPr>
          <p:spPr bwMode="auto">
            <a:xfrm>
              <a:off x="3936" y="2356"/>
              <a:ext cx="240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80" name="Rectangle 80"/>
            <p:cNvSpPr>
              <a:spLocks noChangeArrowheads="1"/>
            </p:cNvSpPr>
            <p:nvPr/>
          </p:nvSpPr>
          <p:spPr bwMode="auto">
            <a:xfrm>
              <a:off x="5232" y="1356"/>
              <a:ext cx="13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RR</a:t>
              </a:r>
              <a:endParaRPr lang="en-US" altLang="en-US" sz="864"/>
            </a:p>
          </p:txBody>
        </p:sp>
        <p:sp>
          <p:nvSpPr>
            <p:cNvPr id="82" name="Rectangle 82"/>
            <p:cNvSpPr>
              <a:spLocks noChangeArrowheads="1"/>
            </p:cNvSpPr>
            <p:nvPr/>
          </p:nvSpPr>
          <p:spPr bwMode="auto">
            <a:xfrm>
              <a:off x="5192" y="2892"/>
              <a:ext cx="19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1.26</a:t>
              </a:r>
              <a:endParaRPr lang="en-US" altLang="en-US" sz="864"/>
            </a:p>
          </p:txBody>
        </p:sp>
        <p:sp>
          <p:nvSpPr>
            <p:cNvPr id="83" name="Rectangle 83"/>
            <p:cNvSpPr>
              <a:spLocks noChangeArrowheads="1"/>
            </p:cNvSpPr>
            <p:nvPr/>
          </p:nvSpPr>
          <p:spPr bwMode="auto">
            <a:xfrm>
              <a:off x="5192" y="1740"/>
              <a:ext cx="19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7.00</a:t>
              </a:r>
              <a:endParaRPr lang="en-US" altLang="en-US" sz="864"/>
            </a:p>
          </p:txBody>
        </p:sp>
        <p:sp>
          <p:nvSpPr>
            <p:cNvPr id="84" name="Rectangle 84"/>
            <p:cNvSpPr>
              <a:spLocks noChangeArrowheads="1"/>
            </p:cNvSpPr>
            <p:nvPr/>
          </p:nvSpPr>
          <p:spPr bwMode="auto">
            <a:xfrm>
              <a:off x="5192" y="2124"/>
              <a:ext cx="19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1.10</a:t>
              </a:r>
              <a:endParaRPr lang="en-US" altLang="en-US" sz="864"/>
            </a:p>
          </p:txBody>
        </p:sp>
        <p:sp>
          <p:nvSpPr>
            <p:cNvPr id="85" name="Rectangle 85"/>
            <p:cNvSpPr>
              <a:spLocks noChangeArrowheads="1"/>
            </p:cNvSpPr>
            <p:nvPr/>
          </p:nvSpPr>
          <p:spPr bwMode="auto">
            <a:xfrm>
              <a:off x="5192" y="2316"/>
              <a:ext cx="19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1.13</a:t>
              </a:r>
              <a:endParaRPr lang="en-US" altLang="en-US" sz="864"/>
            </a:p>
          </p:txBody>
        </p:sp>
        <p:sp>
          <p:nvSpPr>
            <p:cNvPr id="86" name="Rectangle 86"/>
            <p:cNvSpPr>
              <a:spLocks noChangeArrowheads="1"/>
            </p:cNvSpPr>
            <p:nvPr/>
          </p:nvSpPr>
          <p:spPr bwMode="auto">
            <a:xfrm>
              <a:off x="5664" y="1356"/>
              <a:ext cx="3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 dirty="0">
                  <a:solidFill>
                    <a:srgbClr val="000000"/>
                  </a:solidFill>
                </a:rPr>
                <a:t>95% CI</a:t>
              </a:r>
              <a:endParaRPr lang="en-US" altLang="en-US" sz="864" dirty="0"/>
            </a:p>
          </p:txBody>
        </p:sp>
        <p:sp>
          <p:nvSpPr>
            <p:cNvPr id="88" name="Rectangle 88"/>
            <p:cNvSpPr>
              <a:spLocks noChangeArrowheads="1"/>
            </p:cNvSpPr>
            <p:nvPr/>
          </p:nvSpPr>
          <p:spPr bwMode="auto">
            <a:xfrm>
              <a:off x="5488" y="2892"/>
              <a:ext cx="5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[0.75;  2.13]</a:t>
              </a:r>
              <a:endParaRPr lang="en-US" altLang="en-US" sz="864"/>
            </a:p>
          </p:txBody>
        </p:sp>
        <p:sp>
          <p:nvSpPr>
            <p:cNvPr id="89" name="Rectangle 89"/>
            <p:cNvSpPr>
              <a:spLocks noChangeArrowheads="1"/>
            </p:cNvSpPr>
            <p:nvPr/>
          </p:nvSpPr>
          <p:spPr bwMode="auto">
            <a:xfrm>
              <a:off x="5456" y="1740"/>
              <a:ext cx="54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[0.94; 52.04]</a:t>
              </a:r>
              <a:endParaRPr lang="en-US" altLang="en-US" sz="864"/>
            </a:p>
          </p:txBody>
        </p:sp>
        <p:sp>
          <p:nvSpPr>
            <p:cNvPr id="90" name="Rectangle 90"/>
            <p:cNvSpPr>
              <a:spLocks noChangeArrowheads="1"/>
            </p:cNvSpPr>
            <p:nvPr/>
          </p:nvSpPr>
          <p:spPr bwMode="auto">
            <a:xfrm>
              <a:off x="5488" y="2124"/>
              <a:ext cx="5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[0.56;  2.18]</a:t>
              </a:r>
              <a:endParaRPr lang="en-US" altLang="en-US" sz="864"/>
            </a:p>
          </p:txBody>
        </p:sp>
        <p:sp>
          <p:nvSpPr>
            <p:cNvPr id="91" name="Rectangle 91"/>
            <p:cNvSpPr>
              <a:spLocks noChangeArrowheads="1"/>
            </p:cNvSpPr>
            <p:nvPr/>
          </p:nvSpPr>
          <p:spPr bwMode="auto">
            <a:xfrm>
              <a:off x="5488" y="2316"/>
              <a:ext cx="5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[0.75;  1.71]</a:t>
              </a:r>
              <a:endParaRPr lang="en-US" altLang="en-US" sz="864"/>
            </a:p>
          </p:txBody>
        </p:sp>
        <p:sp>
          <p:nvSpPr>
            <p:cNvPr id="102" name="Rectangle 102"/>
            <p:cNvSpPr>
              <a:spLocks noChangeArrowheads="1"/>
            </p:cNvSpPr>
            <p:nvPr/>
          </p:nvSpPr>
          <p:spPr bwMode="auto">
            <a:xfrm>
              <a:off x="6156" y="2892"/>
              <a:ext cx="33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100.0%</a:t>
              </a:r>
              <a:endParaRPr lang="en-US" altLang="en-US" sz="864" dirty="0"/>
            </a:p>
          </p:txBody>
        </p:sp>
        <p:sp>
          <p:nvSpPr>
            <p:cNvPr id="103" name="Rectangle 103"/>
            <p:cNvSpPr>
              <a:spLocks noChangeArrowheads="1"/>
            </p:cNvSpPr>
            <p:nvPr/>
          </p:nvSpPr>
          <p:spPr bwMode="auto">
            <a:xfrm>
              <a:off x="6256" y="1740"/>
              <a:ext cx="25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6.4%</a:t>
              </a:r>
              <a:endParaRPr lang="en-US" altLang="en-US" sz="864" dirty="0"/>
            </a:p>
          </p:txBody>
        </p:sp>
        <p:sp>
          <p:nvSpPr>
            <p:cNvPr id="104" name="Rectangle 104"/>
            <p:cNvSpPr>
              <a:spLocks noChangeArrowheads="1"/>
            </p:cNvSpPr>
            <p:nvPr/>
          </p:nvSpPr>
          <p:spPr bwMode="auto">
            <a:xfrm>
              <a:off x="6250" y="1932"/>
              <a:ext cx="22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0.0%</a:t>
              </a:r>
              <a:endParaRPr lang="en-US" altLang="en-US" sz="864" dirty="0"/>
            </a:p>
          </p:txBody>
        </p:sp>
        <p:sp>
          <p:nvSpPr>
            <p:cNvPr id="105" name="Rectangle 105"/>
            <p:cNvSpPr>
              <a:spLocks noChangeArrowheads="1"/>
            </p:cNvSpPr>
            <p:nvPr/>
          </p:nvSpPr>
          <p:spPr bwMode="auto">
            <a:xfrm>
              <a:off x="6212" y="2124"/>
              <a:ext cx="27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35.8%</a:t>
              </a:r>
              <a:endParaRPr lang="en-US" altLang="en-US" sz="864" dirty="0"/>
            </a:p>
          </p:txBody>
        </p:sp>
        <p:sp>
          <p:nvSpPr>
            <p:cNvPr id="106" name="Rectangle 106"/>
            <p:cNvSpPr>
              <a:spLocks noChangeArrowheads="1"/>
            </p:cNvSpPr>
            <p:nvPr/>
          </p:nvSpPr>
          <p:spPr bwMode="auto">
            <a:xfrm>
              <a:off x="6204" y="2316"/>
              <a:ext cx="27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57.8%</a:t>
              </a:r>
              <a:endParaRPr lang="en-US" altLang="en-US" sz="864" dirty="0"/>
            </a:p>
          </p:txBody>
        </p:sp>
        <p:sp>
          <p:nvSpPr>
            <p:cNvPr id="107" name="Rectangle 107"/>
            <p:cNvSpPr>
              <a:spLocks noChangeArrowheads="1"/>
            </p:cNvSpPr>
            <p:nvPr/>
          </p:nvSpPr>
          <p:spPr bwMode="auto">
            <a:xfrm>
              <a:off x="6256" y="1353"/>
              <a:ext cx="32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 dirty="0">
                  <a:solidFill>
                    <a:srgbClr val="000000"/>
                  </a:solidFill>
                </a:rPr>
                <a:t>Weight</a:t>
              </a:r>
              <a:endParaRPr lang="en-US" altLang="en-US" sz="864" dirty="0"/>
            </a:p>
          </p:txBody>
        </p:sp>
      </p:grpSp>
      <p:sp>
        <p:nvSpPr>
          <p:cNvPr id="108" name="Rectangle 62"/>
          <p:cNvSpPr>
            <a:spLocks noChangeArrowheads="1"/>
          </p:cNvSpPr>
          <p:nvPr/>
        </p:nvSpPr>
        <p:spPr bwMode="auto">
          <a:xfrm>
            <a:off x="787829" y="649349"/>
            <a:ext cx="2564805" cy="88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576" b="1" dirty="0">
                <a:solidFill>
                  <a:srgbClr val="000000"/>
                </a:solidFill>
              </a:rPr>
              <a:t>Appendix Figure 16: Relative Risk of Infection by Treatment Assignment </a:t>
            </a:r>
            <a:endParaRPr lang="en-US" altLang="en-US" sz="864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751926" y="2563078"/>
            <a:ext cx="1598515" cy="2400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" dirty="0">
                <a:latin typeface="Arial" panose="020B0604020202020204" pitchFamily="34" charset="0"/>
                <a:cs typeface="Arial" panose="020B0604020202020204" pitchFamily="34" charset="0"/>
              </a:rPr>
              <a:t>*The Dore study used a placebo control; </a:t>
            </a:r>
          </a:p>
          <a:p>
            <a:r>
              <a:rPr lang="en-US" sz="480" dirty="0">
                <a:latin typeface="Arial" panose="020B0604020202020204" pitchFamily="34" charset="0"/>
                <a:cs typeface="Arial" panose="020B0604020202020204" pitchFamily="34" charset="0"/>
              </a:rPr>
              <a:t>all other studies used bisphosphonate as the control</a:t>
            </a:r>
          </a:p>
        </p:txBody>
      </p:sp>
    </p:spTree>
    <p:extLst>
      <p:ext uri="{BB962C8B-B14F-4D97-AF65-F5344CB8AC3E}">
        <p14:creationId xmlns:p14="http://schemas.microsoft.com/office/powerpoint/2010/main" val="17251949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68678" y="184029"/>
            <a:ext cx="3632726" cy="3003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76" b="1" dirty="0">
                <a:latin typeface="Arial" panose="020B0604020202020204" pitchFamily="34" charset="0"/>
                <a:cs typeface="Arial" panose="020B0604020202020204" pitchFamily="34" charset="0"/>
              </a:rPr>
              <a:t>Appendix Figure 17: Funnel Plot of Infections in Studies Comparing </a:t>
            </a:r>
            <a:r>
              <a:rPr lang="en-US" sz="676" b="1" dirty="0" err="1">
                <a:latin typeface="Arial" panose="020B0604020202020204" pitchFamily="34" charset="0"/>
                <a:cs typeface="Arial" panose="020B0604020202020204" pitchFamily="34" charset="0"/>
              </a:rPr>
              <a:t>Denosumab</a:t>
            </a:r>
            <a:r>
              <a:rPr lang="en-US" sz="676" b="1" dirty="0">
                <a:latin typeface="Arial" panose="020B0604020202020204" pitchFamily="34" charset="0"/>
                <a:cs typeface="Arial" panose="020B0604020202020204" pitchFamily="34" charset="0"/>
              </a:rPr>
              <a:t> vs.</a:t>
            </a:r>
          </a:p>
          <a:p>
            <a:pPr algn="ctr"/>
            <a:r>
              <a:rPr lang="en-US" sz="676" b="1" dirty="0">
                <a:latin typeface="Arial" panose="020B0604020202020204" pitchFamily="34" charset="0"/>
                <a:cs typeface="Arial" panose="020B0604020202020204" pitchFamily="34" charset="0"/>
              </a:rPr>
              <a:t>Bisphosphonate or Placebo in Glucocorticoid Induced Osteoporosis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5464" y="334199"/>
            <a:ext cx="3919155" cy="2609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572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2113725" y="-1873333"/>
            <a:ext cx="10571099" cy="7039139"/>
            <a:chOff x="-2559" y="-2101"/>
            <a:chExt cx="12798" cy="8522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-2559" y="-2101"/>
              <a:ext cx="12798" cy="8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728" y="1356"/>
              <a:ext cx="26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>
                  <a:solidFill>
                    <a:srgbClr val="000000"/>
                  </a:solidFill>
                </a:rPr>
                <a:t>Study</a:t>
              </a:r>
              <a:endParaRPr lang="en-US" altLang="en-US" sz="937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728" y="2892"/>
              <a:ext cx="68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Random effects</a:t>
              </a:r>
              <a:endParaRPr lang="en-US" altLang="en-US" sz="937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728" y="3100"/>
              <a:ext cx="54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520">
                  <a:solidFill>
                    <a:srgbClr val="000000"/>
                  </a:solidFill>
                </a:rPr>
                <a:t>Heterogeneity: </a:t>
              </a:r>
              <a:endParaRPr lang="en-US" altLang="en-US" sz="937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1304" y="3100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520" i="1">
                  <a:solidFill>
                    <a:srgbClr val="000000"/>
                  </a:solidFill>
                </a:rPr>
                <a:t>I</a:t>
              </a:r>
              <a:endParaRPr lang="en-US" altLang="en-US" sz="937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328" y="3076"/>
              <a:ext cx="31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364">
                  <a:solidFill>
                    <a:srgbClr val="000000"/>
                  </a:solidFill>
                </a:rPr>
                <a:t>2</a:t>
              </a:r>
              <a:endParaRPr lang="en-US" altLang="en-US" sz="937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1360" y="3100"/>
              <a:ext cx="25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520">
                  <a:solidFill>
                    <a:srgbClr val="000000"/>
                  </a:solidFill>
                </a:rPr>
                <a:t> = 78%</a:t>
              </a:r>
              <a:endParaRPr lang="en-US" altLang="en-US" sz="937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624" y="3100"/>
              <a:ext cx="4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520">
                  <a:solidFill>
                    <a:srgbClr val="000000"/>
                  </a:solidFill>
                </a:rPr>
                <a:t>, </a:t>
              </a:r>
              <a:endParaRPr lang="en-US" altLang="en-US" sz="937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672" y="3092"/>
              <a:ext cx="3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520" dirty="0">
                  <a:solidFill>
                    <a:srgbClr val="000000"/>
                  </a:solidFill>
                  <a:latin typeface="Symbol" panose="05050102010706020507" pitchFamily="18" charset="2"/>
                </a:rPr>
                <a:t>t</a:t>
              </a:r>
              <a:endParaRPr lang="en-US" altLang="en-US" sz="937" dirty="0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1712" y="3076"/>
              <a:ext cx="31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364">
                  <a:solidFill>
                    <a:srgbClr val="000000"/>
                  </a:solidFill>
                </a:rPr>
                <a:t>2</a:t>
              </a:r>
              <a:endParaRPr lang="en-US" altLang="en-US" sz="937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1744" y="3100"/>
              <a:ext cx="34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520">
                  <a:solidFill>
                    <a:srgbClr val="000000"/>
                  </a:solidFill>
                </a:rPr>
                <a:t> = 0.0333</a:t>
              </a:r>
              <a:endParaRPr lang="en-US" altLang="en-US" sz="937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2104" y="3100"/>
              <a:ext cx="4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520">
                  <a:solidFill>
                    <a:srgbClr val="000000"/>
                  </a:solidFill>
                </a:rPr>
                <a:t>, </a:t>
              </a:r>
              <a:endParaRPr lang="en-US" altLang="en-US" sz="937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2152" y="3100"/>
              <a:ext cx="4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520" i="1">
                  <a:solidFill>
                    <a:srgbClr val="000000"/>
                  </a:solidFill>
                </a:rPr>
                <a:t>p</a:t>
              </a:r>
              <a:endParaRPr lang="en-US" altLang="en-US" sz="937"/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2208" y="3100"/>
              <a:ext cx="25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520">
                  <a:solidFill>
                    <a:srgbClr val="000000"/>
                  </a:solidFill>
                </a:rPr>
                <a:t> &lt; 0.01</a:t>
              </a:r>
              <a:endParaRPr lang="en-US" altLang="en-US" sz="937"/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728" y="1740"/>
              <a:ext cx="45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 err="1">
                  <a:solidFill>
                    <a:srgbClr val="000000"/>
                  </a:solidFill>
                </a:rPr>
                <a:t>Mok</a:t>
              </a:r>
              <a:r>
                <a:rPr lang="en-US" altLang="en-US" sz="624" dirty="0">
                  <a:solidFill>
                    <a:srgbClr val="000000"/>
                  </a:solidFill>
                </a:rPr>
                <a:t>, 2015</a:t>
              </a:r>
              <a:endParaRPr lang="en-US" altLang="en-US" sz="937" dirty="0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728" y="1932"/>
              <a:ext cx="45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 err="1">
                  <a:solidFill>
                    <a:srgbClr val="000000"/>
                  </a:solidFill>
                </a:rPr>
                <a:t>Iseri</a:t>
              </a:r>
              <a:r>
                <a:rPr lang="en-US" altLang="en-US" sz="624" dirty="0">
                  <a:solidFill>
                    <a:srgbClr val="000000"/>
                  </a:solidFill>
                </a:rPr>
                <a:t>, 2018</a:t>
              </a:r>
              <a:endParaRPr lang="en-US" altLang="en-US" sz="937" dirty="0"/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728" y="2124"/>
              <a:ext cx="49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 err="1">
                  <a:solidFill>
                    <a:srgbClr val="000000"/>
                  </a:solidFill>
                </a:rPr>
                <a:t>Saag</a:t>
              </a:r>
              <a:r>
                <a:rPr lang="en-US" altLang="en-US" sz="624" dirty="0">
                  <a:solidFill>
                    <a:srgbClr val="000000"/>
                  </a:solidFill>
                </a:rPr>
                <a:t>, 2018</a:t>
              </a:r>
              <a:endParaRPr lang="en-US" altLang="en-US" sz="937" dirty="0"/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728" y="2316"/>
              <a:ext cx="5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>
                  <a:solidFill>
                    <a:srgbClr val="000000"/>
                  </a:solidFill>
                </a:rPr>
                <a:t>Dore,* 2010</a:t>
              </a:r>
              <a:endParaRPr lang="en-US" altLang="en-US" sz="937" dirty="0"/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1440" y="1356"/>
              <a:ext cx="31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>
                  <a:solidFill>
                    <a:srgbClr val="000000"/>
                  </a:solidFill>
                </a:rPr>
                <a:t>Events</a:t>
              </a:r>
              <a:endParaRPr lang="en-US" altLang="en-US" sz="937"/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1624" y="1740"/>
              <a:ext cx="13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18</a:t>
              </a:r>
              <a:endParaRPr lang="en-US" altLang="en-US" sz="937"/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1656" y="1932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 4</a:t>
              </a:r>
              <a:endParaRPr lang="en-US" altLang="en-US" sz="937"/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1600" y="2124"/>
              <a:ext cx="16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285</a:t>
              </a:r>
              <a:endParaRPr lang="en-US" altLang="en-US" sz="937"/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1624" y="2316"/>
              <a:ext cx="13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60</a:t>
              </a:r>
              <a:endParaRPr lang="en-US" altLang="en-US" sz="937"/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1824" y="1356"/>
              <a:ext cx="23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>
                  <a:solidFill>
                    <a:srgbClr val="000000"/>
                  </a:solidFill>
                </a:rPr>
                <a:t>Total</a:t>
              </a:r>
              <a:endParaRPr lang="en-US" altLang="en-US" sz="937"/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1904" y="2700"/>
              <a:ext cx="16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>
                  <a:solidFill>
                    <a:srgbClr val="000000"/>
                  </a:solidFill>
                </a:rPr>
                <a:t>500</a:t>
              </a:r>
              <a:endParaRPr lang="en-US" altLang="en-US" sz="937" dirty="0"/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1928" y="1740"/>
              <a:ext cx="13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21</a:t>
              </a:r>
              <a:endParaRPr lang="en-US" altLang="en-US" sz="937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1928" y="1932"/>
              <a:ext cx="13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14</a:t>
              </a:r>
              <a:endParaRPr lang="en-US" altLang="en-US" sz="937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1904" y="2124"/>
              <a:ext cx="16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394</a:t>
              </a:r>
              <a:endParaRPr lang="en-US" altLang="en-US" sz="937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1928" y="2316"/>
              <a:ext cx="13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71</a:t>
              </a:r>
              <a:endParaRPr lang="en-US" altLang="en-US" sz="937"/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475" y="1164"/>
              <a:ext cx="55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 dirty="0" err="1">
                  <a:solidFill>
                    <a:srgbClr val="000000"/>
                  </a:solidFill>
                </a:rPr>
                <a:t>Denosumab</a:t>
              </a:r>
              <a:endParaRPr lang="en-US" altLang="en-US" sz="937" dirty="0"/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2120" y="1356"/>
              <a:ext cx="31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>
                  <a:solidFill>
                    <a:srgbClr val="000000"/>
                  </a:solidFill>
                </a:rPr>
                <a:t>Events</a:t>
              </a:r>
              <a:endParaRPr lang="en-US" altLang="en-US" sz="937"/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2336" y="1740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 5</a:t>
              </a:r>
              <a:endParaRPr lang="en-US" altLang="en-US" sz="937"/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2336" y="1932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 0</a:t>
              </a:r>
              <a:endParaRPr lang="en-US" altLang="en-US" sz="937"/>
            </a:p>
          </p:txBody>
        </p:sp>
        <p:sp>
          <p:nvSpPr>
            <p:cNvPr id="38" name="Rectangle 38"/>
            <p:cNvSpPr>
              <a:spLocks noChangeArrowheads="1"/>
            </p:cNvSpPr>
            <p:nvPr/>
          </p:nvSpPr>
          <p:spPr bwMode="auto">
            <a:xfrm>
              <a:off x="2280" y="2124"/>
              <a:ext cx="16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265</a:t>
              </a:r>
              <a:endParaRPr lang="en-US" altLang="en-US" sz="937"/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2304" y="2316"/>
              <a:ext cx="13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67</a:t>
              </a:r>
              <a:endParaRPr lang="en-US" altLang="en-US" sz="937"/>
            </a:p>
          </p:txBody>
        </p:sp>
        <p:sp>
          <p:nvSpPr>
            <p:cNvPr id="40" name="Rectangle 40"/>
            <p:cNvSpPr>
              <a:spLocks noChangeArrowheads="1"/>
            </p:cNvSpPr>
            <p:nvPr/>
          </p:nvSpPr>
          <p:spPr bwMode="auto">
            <a:xfrm>
              <a:off x="2504" y="1356"/>
              <a:ext cx="23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>
                  <a:solidFill>
                    <a:srgbClr val="000000"/>
                  </a:solidFill>
                </a:rPr>
                <a:t>Total</a:t>
              </a:r>
              <a:endParaRPr lang="en-US" altLang="en-US" sz="937"/>
            </a:p>
          </p:txBody>
        </p:sp>
        <p:sp>
          <p:nvSpPr>
            <p:cNvPr id="41" name="Rectangle 41"/>
            <p:cNvSpPr>
              <a:spLocks noChangeArrowheads="1"/>
            </p:cNvSpPr>
            <p:nvPr/>
          </p:nvSpPr>
          <p:spPr bwMode="auto">
            <a:xfrm>
              <a:off x="2584" y="2700"/>
              <a:ext cx="16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494</a:t>
              </a:r>
              <a:endParaRPr lang="en-US" altLang="en-US" sz="937"/>
            </a:p>
          </p:txBody>
        </p:sp>
        <p:sp>
          <p:nvSpPr>
            <p:cNvPr id="42" name="Rectangle 42"/>
            <p:cNvSpPr>
              <a:spLocks noChangeArrowheads="1"/>
            </p:cNvSpPr>
            <p:nvPr/>
          </p:nvSpPr>
          <p:spPr bwMode="auto">
            <a:xfrm>
              <a:off x="2608" y="1740"/>
              <a:ext cx="13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21</a:t>
              </a:r>
              <a:endParaRPr lang="en-US" altLang="en-US" sz="937"/>
            </a:p>
          </p:txBody>
        </p:sp>
        <p:sp>
          <p:nvSpPr>
            <p:cNvPr id="43" name="Rectangle 43"/>
            <p:cNvSpPr>
              <a:spLocks noChangeArrowheads="1"/>
            </p:cNvSpPr>
            <p:nvPr/>
          </p:nvSpPr>
          <p:spPr bwMode="auto">
            <a:xfrm>
              <a:off x="2608" y="1932"/>
              <a:ext cx="13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14</a:t>
              </a:r>
              <a:endParaRPr lang="en-US" altLang="en-US" sz="937"/>
            </a:p>
          </p:txBody>
        </p:sp>
        <p:sp>
          <p:nvSpPr>
            <p:cNvPr id="44" name="Rectangle 44"/>
            <p:cNvSpPr>
              <a:spLocks noChangeArrowheads="1"/>
            </p:cNvSpPr>
            <p:nvPr/>
          </p:nvSpPr>
          <p:spPr bwMode="auto">
            <a:xfrm>
              <a:off x="2584" y="2124"/>
              <a:ext cx="16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384</a:t>
              </a:r>
              <a:endParaRPr lang="en-US" altLang="en-US" sz="937"/>
            </a:p>
          </p:txBody>
        </p:sp>
        <p:sp>
          <p:nvSpPr>
            <p:cNvPr id="45" name="Rectangle 45"/>
            <p:cNvSpPr>
              <a:spLocks noChangeArrowheads="1"/>
            </p:cNvSpPr>
            <p:nvPr/>
          </p:nvSpPr>
          <p:spPr bwMode="auto">
            <a:xfrm>
              <a:off x="2608" y="2316"/>
              <a:ext cx="13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75</a:t>
              </a:r>
              <a:endParaRPr lang="en-US" altLang="en-US" sz="937"/>
            </a:p>
          </p:txBody>
        </p:sp>
        <p:sp>
          <p:nvSpPr>
            <p:cNvPr id="46" name="Rectangle 46"/>
            <p:cNvSpPr>
              <a:spLocks noChangeArrowheads="1"/>
            </p:cNvSpPr>
            <p:nvPr/>
          </p:nvSpPr>
          <p:spPr bwMode="auto">
            <a:xfrm>
              <a:off x="2304" y="1164"/>
              <a:ext cx="25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 dirty="0">
                  <a:solidFill>
                    <a:srgbClr val="000000"/>
                  </a:solidFill>
                </a:rPr>
                <a:t>Other</a:t>
              </a:r>
              <a:endParaRPr lang="en-US" altLang="en-US" sz="937" dirty="0"/>
            </a:p>
          </p:txBody>
        </p:sp>
        <p:sp>
          <p:nvSpPr>
            <p:cNvPr id="47" name="Line 47"/>
            <p:cNvSpPr>
              <a:spLocks noChangeShapeType="1"/>
            </p:cNvSpPr>
            <p:nvPr/>
          </p:nvSpPr>
          <p:spPr bwMode="auto">
            <a:xfrm flipV="1">
              <a:off x="3992" y="1492"/>
              <a:ext cx="0" cy="153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48" name="Freeform 48"/>
            <p:cNvSpPr>
              <a:spLocks noEditPoints="1"/>
            </p:cNvSpPr>
            <p:nvPr/>
          </p:nvSpPr>
          <p:spPr bwMode="auto">
            <a:xfrm>
              <a:off x="3992" y="1684"/>
              <a:ext cx="0" cy="1024"/>
            </a:xfrm>
            <a:custGeom>
              <a:avLst/>
              <a:gdLst>
                <a:gd name="T0" fmla="*/ 128 h 128"/>
                <a:gd name="T1" fmla="*/ 124 h 128"/>
                <a:gd name="T2" fmla="*/ 120 h 128"/>
                <a:gd name="T3" fmla="*/ 116 h 128"/>
                <a:gd name="T4" fmla="*/ 112 h 128"/>
                <a:gd name="T5" fmla="*/ 108 h 128"/>
                <a:gd name="T6" fmla="*/ 104 h 128"/>
                <a:gd name="T7" fmla="*/ 100 h 128"/>
                <a:gd name="T8" fmla="*/ 96 h 128"/>
                <a:gd name="T9" fmla="*/ 92 h 128"/>
                <a:gd name="T10" fmla="*/ 88 h 128"/>
                <a:gd name="T11" fmla="*/ 84 h 128"/>
                <a:gd name="T12" fmla="*/ 80 h 128"/>
                <a:gd name="T13" fmla="*/ 76 h 128"/>
                <a:gd name="T14" fmla="*/ 72 h 128"/>
                <a:gd name="T15" fmla="*/ 68 h 128"/>
                <a:gd name="T16" fmla="*/ 64 h 128"/>
                <a:gd name="T17" fmla="*/ 60 h 128"/>
                <a:gd name="T18" fmla="*/ 56 h 128"/>
                <a:gd name="T19" fmla="*/ 52 h 128"/>
                <a:gd name="T20" fmla="*/ 48 h 128"/>
                <a:gd name="T21" fmla="*/ 44 h 128"/>
                <a:gd name="T22" fmla="*/ 40 h 128"/>
                <a:gd name="T23" fmla="*/ 36 h 128"/>
                <a:gd name="T24" fmla="*/ 32 h 128"/>
                <a:gd name="T25" fmla="*/ 28 h 128"/>
                <a:gd name="T26" fmla="*/ 24 h 128"/>
                <a:gd name="T27" fmla="*/ 20 h 128"/>
                <a:gd name="T28" fmla="*/ 16 h 128"/>
                <a:gd name="T29" fmla="*/ 12 h 128"/>
                <a:gd name="T30" fmla="*/ 8 h 128"/>
                <a:gd name="T31" fmla="*/ 4 h 128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</a:cxnLst>
              <a:rect l="0" t="0" r="r" b="b"/>
              <a:pathLst>
                <a:path h="128">
                  <a:moveTo>
                    <a:pt x="0" y="124"/>
                  </a:moveTo>
                  <a:lnTo>
                    <a:pt x="0" y="120"/>
                  </a:lnTo>
                  <a:moveTo>
                    <a:pt x="0" y="116"/>
                  </a:moveTo>
                  <a:lnTo>
                    <a:pt x="0" y="112"/>
                  </a:lnTo>
                  <a:moveTo>
                    <a:pt x="0" y="108"/>
                  </a:moveTo>
                  <a:lnTo>
                    <a:pt x="0" y="104"/>
                  </a:lnTo>
                  <a:moveTo>
                    <a:pt x="0" y="100"/>
                  </a:moveTo>
                  <a:lnTo>
                    <a:pt x="0" y="96"/>
                  </a:lnTo>
                  <a:moveTo>
                    <a:pt x="0" y="92"/>
                  </a:moveTo>
                  <a:lnTo>
                    <a:pt x="0" y="88"/>
                  </a:lnTo>
                  <a:moveTo>
                    <a:pt x="0" y="84"/>
                  </a:moveTo>
                  <a:lnTo>
                    <a:pt x="0" y="80"/>
                  </a:lnTo>
                  <a:moveTo>
                    <a:pt x="0" y="76"/>
                  </a:moveTo>
                  <a:lnTo>
                    <a:pt x="0" y="72"/>
                  </a:lnTo>
                  <a:moveTo>
                    <a:pt x="0" y="68"/>
                  </a:moveTo>
                  <a:lnTo>
                    <a:pt x="0" y="64"/>
                  </a:lnTo>
                  <a:moveTo>
                    <a:pt x="0" y="60"/>
                  </a:moveTo>
                  <a:lnTo>
                    <a:pt x="0" y="56"/>
                  </a:lnTo>
                  <a:moveTo>
                    <a:pt x="0" y="52"/>
                  </a:moveTo>
                  <a:lnTo>
                    <a:pt x="0" y="48"/>
                  </a:lnTo>
                  <a:moveTo>
                    <a:pt x="0" y="44"/>
                  </a:moveTo>
                  <a:lnTo>
                    <a:pt x="0" y="40"/>
                  </a:lnTo>
                  <a:moveTo>
                    <a:pt x="0" y="36"/>
                  </a:moveTo>
                  <a:lnTo>
                    <a:pt x="0" y="32"/>
                  </a:lnTo>
                  <a:moveTo>
                    <a:pt x="0" y="28"/>
                  </a:moveTo>
                  <a:lnTo>
                    <a:pt x="0" y="24"/>
                  </a:lnTo>
                  <a:moveTo>
                    <a:pt x="0" y="20"/>
                  </a:moveTo>
                  <a:lnTo>
                    <a:pt x="0" y="16"/>
                  </a:lnTo>
                  <a:moveTo>
                    <a:pt x="0" y="12"/>
                  </a:moveTo>
                  <a:lnTo>
                    <a:pt x="0" y="8"/>
                  </a:lnTo>
                  <a:moveTo>
                    <a:pt x="0" y="4"/>
                  </a:move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49" name="Freeform 49"/>
            <p:cNvSpPr>
              <a:spLocks noEditPoints="1"/>
            </p:cNvSpPr>
            <p:nvPr/>
          </p:nvSpPr>
          <p:spPr bwMode="auto">
            <a:xfrm>
              <a:off x="4016" y="1684"/>
              <a:ext cx="0" cy="1240"/>
            </a:xfrm>
            <a:custGeom>
              <a:avLst/>
              <a:gdLst>
                <a:gd name="T0" fmla="*/ 152 h 155"/>
                <a:gd name="T1" fmla="*/ 148 h 155"/>
                <a:gd name="T2" fmla="*/ 144 h 155"/>
                <a:gd name="T3" fmla="*/ 140 h 155"/>
                <a:gd name="T4" fmla="*/ 136 h 155"/>
                <a:gd name="T5" fmla="*/ 132 h 155"/>
                <a:gd name="T6" fmla="*/ 128 h 155"/>
                <a:gd name="T7" fmla="*/ 124 h 155"/>
                <a:gd name="T8" fmla="*/ 120 h 155"/>
                <a:gd name="T9" fmla="*/ 116 h 155"/>
                <a:gd name="T10" fmla="*/ 112 h 155"/>
                <a:gd name="T11" fmla="*/ 108 h 155"/>
                <a:gd name="T12" fmla="*/ 104 h 155"/>
                <a:gd name="T13" fmla="*/ 100 h 155"/>
                <a:gd name="T14" fmla="*/ 96 h 155"/>
                <a:gd name="T15" fmla="*/ 92 h 155"/>
                <a:gd name="T16" fmla="*/ 88 h 155"/>
                <a:gd name="T17" fmla="*/ 84 h 155"/>
                <a:gd name="T18" fmla="*/ 80 h 155"/>
                <a:gd name="T19" fmla="*/ 76 h 155"/>
                <a:gd name="T20" fmla="*/ 72 h 155"/>
                <a:gd name="T21" fmla="*/ 68 h 155"/>
                <a:gd name="T22" fmla="*/ 64 h 155"/>
                <a:gd name="T23" fmla="*/ 60 h 155"/>
                <a:gd name="T24" fmla="*/ 56 h 155"/>
                <a:gd name="T25" fmla="*/ 52 h 155"/>
                <a:gd name="T26" fmla="*/ 48 h 155"/>
                <a:gd name="T27" fmla="*/ 44 h 155"/>
                <a:gd name="T28" fmla="*/ 40 h 155"/>
                <a:gd name="T29" fmla="*/ 36 h 155"/>
                <a:gd name="T30" fmla="*/ 32 h 155"/>
                <a:gd name="T31" fmla="*/ 28 h 155"/>
                <a:gd name="T32" fmla="*/ 24 h 155"/>
                <a:gd name="T33" fmla="*/ 20 h 155"/>
                <a:gd name="T34" fmla="*/ 16 h 155"/>
                <a:gd name="T35" fmla="*/ 12 h 155"/>
                <a:gd name="T36" fmla="*/ 8 h 155"/>
                <a:gd name="T37" fmla="*/ 4 h 15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  <a:cxn ang="0">
                  <a:pos x="0" y="T32"/>
                </a:cxn>
                <a:cxn ang="0">
                  <a:pos x="0" y="T33"/>
                </a:cxn>
                <a:cxn ang="0">
                  <a:pos x="0" y="T34"/>
                </a:cxn>
                <a:cxn ang="0">
                  <a:pos x="0" y="T35"/>
                </a:cxn>
                <a:cxn ang="0">
                  <a:pos x="0" y="T36"/>
                </a:cxn>
                <a:cxn ang="0">
                  <a:pos x="0" y="T37"/>
                </a:cxn>
              </a:cxnLst>
              <a:rect l="0" t="0" r="r" b="b"/>
              <a:pathLst>
                <a:path h="155">
                  <a:moveTo>
                    <a:pt x="0" y="152"/>
                  </a:moveTo>
                  <a:lnTo>
                    <a:pt x="0" y="151"/>
                  </a:lnTo>
                  <a:moveTo>
                    <a:pt x="0" y="148"/>
                  </a:moveTo>
                  <a:lnTo>
                    <a:pt x="0" y="147"/>
                  </a:lnTo>
                  <a:moveTo>
                    <a:pt x="0" y="144"/>
                  </a:moveTo>
                  <a:lnTo>
                    <a:pt x="0" y="143"/>
                  </a:lnTo>
                  <a:moveTo>
                    <a:pt x="0" y="140"/>
                  </a:moveTo>
                  <a:lnTo>
                    <a:pt x="0" y="139"/>
                  </a:lnTo>
                  <a:moveTo>
                    <a:pt x="0" y="136"/>
                  </a:moveTo>
                  <a:lnTo>
                    <a:pt x="0" y="135"/>
                  </a:lnTo>
                  <a:moveTo>
                    <a:pt x="0" y="132"/>
                  </a:moveTo>
                  <a:lnTo>
                    <a:pt x="0" y="131"/>
                  </a:lnTo>
                  <a:moveTo>
                    <a:pt x="0" y="128"/>
                  </a:moveTo>
                  <a:lnTo>
                    <a:pt x="0" y="127"/>
                  </a:lnTo>
                  <a:moveTo>
                    <a:pt x="0" y="124"/>
                  </a:moveTo>
                  <a:lnTo>
                    <a:pt x="0" y="123"/>
                  </a:lnTo>
                  <a:moveTo>
                    <a:pt x="0" y="120"/>
                  </a:moveTo>
                  <a:lnTo>
                    <a:pt x="0" y="119"/>
                  </a:lnTo>
                  <a:moveTo>
                    <a:pt x="0" y="116"/>
                  </a:moveTo>
                  <a:lnTo>
                    <a:pt x="0" y="115"/>
                  </a:lnTo>
                  <a:moveTo>
                    <a:pt x="0" y="112"/>
                  </a:moveTo>
                  <a:lnTo>
                    <a:pt x="0" y="111"/>
                  </a:lnTo>
                  <a:moveTo>
                    <a:pt x="0" y="108"/>
                  </a:moveTo>
                  <a:lnTo>
                    <a:pt x="0" y="107"/>
                  </a:lnTo>
                  <a:moveTo>
                    <a:pt x="0" y="104"/>
                  </a:moveTo>
                  <a:lnTo>
                    <a:pt x="0" y="103"/>
                  </a:lnTo>
                  <a:moveTo>
                    <a:pt x="0" y="100"/>
                  </a:moveTo>
                  <a:lnTo>
                    <a:pt x="0" y="99"/>
                  </a:lnTo>
                  <a:moveTo>
                    <a:pt x="0" y="96"/>
                  </a:moveTo>
                  <a:lnTo>
                    <a:pt x="0" y="95"/>
                  </a:lnTo>
                  <a:moveTo>
                    <a:pt x="0" y="92"/>
                  </a:moveTo>
                  <a:lnTo>
                    <a:pt x="0" y="91"/>
                  </a:lnTo>
                  <a:moveTo>
                    <a:pt x="0" y="88"/>
                  </a:moveTo>
                  <a:lnTo>
                    <a:pt x="0" y="87"/>
                  </a:lnTo>
                  <a:moveTo>
                    <a:pt x="0" y="84"/>
                  </a:moveTo>
                  <a:lnTo>
                    <a:pt x="0" y="83"/>
                  </a:lnTo>
                  <a:moveTo>
                    <a:pt x="0" y="80"/>
                  </a:moveTo>
                  <a:lnTo>
                    <a:pt x="0" y="79"/>
                  </a:lnTo>
                  <a:moveTo>
                    <a:pt x="0" y="76"/>
                  </a:moveTo>
                  <a:lnTo>
                    <a:pt x="0" y="75"/>
                  </a:lnTo>
                  <a:moveTo>
                    <a:pt x="0" y="72"/>
                  </a:moveTo>
                  <a:lnTo>
                    <a:pt x="0" y="71"/>
                  </a:lnTo>
                  <a:moveTo>
                    <a:pt x="0" y="68"/>
                  </a:moveTo>
                  <a:lnTo>
                    <a:pt x="0" y="67"/>
                  </a:lnTo>
                  <a:moveTo>
                    <a:pt x="0" y="64"/>
                  </a:moveTo>
                  <a:lnTo>
                    <a:pt x="0" y="63"/>
                  </a:lnTo>
                  <a:moveTo>
                    <a:pt x="0" y="60"/>
                  </a:moveTo>
                  <a:lnTo>
                    <a:pt x="0" y="59"/>
                  </a:lnTo>
                  <a:moveTo>
                    <a:pt x="0" y="56"/>
                  </a:moveTo>
                  <a:lnTo>
                    <a:pt x="0" y="55"/>
                  </a:lnTo>
                  <a:moveTo>
                    <a:pt x="0" y="52"/>
                  </a:moveTo>
                  <a:lnTo>
                    <a:pt x="0" y="51"/>
                  </a:lnTo>
                  <a:moveTo>
                    <a:pt x="0" y="48"/>
                  </a:moveTo>
                  <a:lnTo>
                    <a:pt x="0" y="47"/>
                  </a:lnTo>
                  <a:moveTo>
                    <a:pt x="0" y="44"/>
                  </a:moveTo>
                  <a:lnTo>
                    <a:pt x="0" y="43"/>
                  </a:lnTo>
                  <a:moveTo>
                    <a:pt x="0" y="40"/>
                  </a:moveTo>
                  <a:lnTo>
                    <a:pt x="0" y="39"/>
                  </a:lnTo>
                  <a:moveTo>
                    <a:pt x="0" y="36"/>
                  </a:moveTo>
                  <a:lnTo>
                    <a:pt x="0" y="35"/>
                  </a:lnTo>
                  <a:moveTo>
                    <a:pt x="0" y="32"/>
                  </a:moveTo>
                  <a:lnTo>
                    <a:pt x="0" y="31"/>
                  </a:lnTo>
                  <a:moveTo>
                    <a:pt x="0" y="28"/>
                  </a:moveTo>
                  <a:lnTo>
                    <a:pt x="0" y="27"/>
                  </a:lnTo>
                  <a:moveTo>
                    <a:pt x="0" y="24"/>
                  </a:moveTo>
                  <a:lnTo>
                    <a:pt x="0" y="23"/>
                  </a:lnTo>
                  <a:moveTo>
                    <a:pt x="0" y="20"/>
                  </a:moveTo>
                  <a:lnTo>
                    <a:pt x="0" y="19"/>
                  </a:lnTo>
                  <a:moveTo>
                    <a:pt x="0" y="16"/>
                  </a:moveTo>
                  <a:lnTo>
                    <a:pt x="0" y="15"/>
                  </a:lnTo>
                  <a:moveTo>
                    <a:pt x="0" y="12"/>
                  </a:moveTo>
                  <a:lnTo>
                    <a:pt x="0" y="11"/>
                  </a:lnTo>
                  <a:moveTo>
                    <a:pt x="0" y="8"/>
                  </a:moveTo>
                  <a:lnTo>
                    <a:pt x="0" y="7"/>
                  </a:lnTo>
                  <a:moveTo>
                    <a:pt x="0" y="4"/>
                  </a:moveTo>
                  <a:lnTo>
                    <a:pt x="0" y="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50" name="Line 50"/>
            <p:cNvSpPr>
              <a:spLocks noChangeShapeType="1"/>
            </p:cNvSpPr>
            <p:nvPr/>
          </p:nvSpPr>
          <p:spPr bwMode="auto">
            <a:xfrm>
              <a:off x="2952" y="3028"/>
              <a:ext cx="2080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51" name="Line 51"/>
            <p:cNvSpPr>
              <a:spLocks noChangeShapeType="1"/>
            </p:cNvSpPr>
            <p:nvPr/>
          </p:nvSpPr>
          <p:spPr bwMode="auto">
            <a:xfrm>
              <a:off x="2952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52" name="Line 52"/>
            <p:cNvSpPr>
              <a:spLocks noChangeShapeType="1"/>
            </p:cNvSpPr>
            <p:nvPr/>
          </p:nvSpPr>
          <p:spPr bwMode="auto">
            <a:xfrm>
              <a:off x="3472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53" name="Line 53"/>
            <p:cNvSpPr>
              <a:spLocks noChangeShapeType="1"/>
            </p:cNvSpPr>
            <p:nvPr/>
          </p:nvSpPr>
          <p:spPr bwMode="auto">
            <a:xfrm>
              <a:off x="3992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54" name="Line 54"/>
            <p:cNvSpPr>
              <a:spLocks noChangeShapeType="1"/>
            </p:cNvSpPr>
            <p:nvPr/>
          </p:nvSpPr>
          <p:spPr bwMode="auto">
            <a:xfrm>
              <a:off x="4512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55" name="Line 55"/>
            <p:cNvSpPr>
              <a:spLocks noChangeShapeType="1"/>
            </p:cNvSpPr>
            <p:nvPr/>
          </p:nvSpPr>
          <p:spPr bwMode="auto">
            <a:xfrm>
              <a:off x="5032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56" name="Rectangle 56"/>
            <p:cNvSpPr>
              <a:spLocks noChangeArrowheads="1"/>
            </p:cNvSpPr>
            <p:nvPr/>
          </p:nvSpPr>
          <p:spPr bwMode="auto">
            <a:xfrm>
              <a:off x="2840" y="3156"/>
              <a:ext cx="19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0.01</a:t>
              </a:r>
              <a:endParaRPr lang="en-US" altLang="en-US" sz="937"/>
            </a:p>
          </p:txBody>
        </p:sp>
        <p:sp>
          <p:nvSpPr>
            <p:cNvPr id="57" name="Rectangle 57"/>
            <p:cNvSpPr>
              <a:spLocks noChangeArrowheads="1"/>
            </p:cNvSpPr>
            <p:nvPr/>
          </p:nvSpPr>
          <p:spPr bwMode="auto">
            <a:xfrm>
              <a:off x="3384" y="3156"/>
              <a:ext cx="13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0.1</a:t>
              </a:r>
              <a:endParaRPr lang="en-US" altLang="en-US" sz="937"/>
            </a:p>
          </p:txBody>
        </p:sp>
        <p:sp>
          <p:nvSpPr>
            <p:cNvPr id="58" name="Rectangle 58"/>
            <p:cNvSpPr>
              <a:spLocks noChangeArrowheads="1"/>
            </p:cNvSpPr>
            <p:nvPr/>
          </p:nvSpPr>
          <p:spPr bwMode="auto">
            <a:xfrm>
              <a:off x="3944" y="3156"/>
              <a:ext cx="5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1</a:t>
              </a:r>
              <a:endParaRPr lang="en-US" altLang="en-US" sz="937"/>
            </a:p>
          </p:txBody>
        </p:sp>
        <p:sp>
          <p:nvSpPr>
            <p:cNvPr id="59" name="Rectangle 59"/>
            <p:cNvSpPr>
              <a:spLocks noChangeArrowheads="1"/>
            </p:cNvSpPr>
            <p:nvPr/>
          </p:nvSpPr>
          <p:spPr bwMode="auto">
            <a:xfrm>
              <a:off x="4440" y="3156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10</a:t>
              </a:r>
              <a:endParaRPr lang="en-US" altLang="en-US" sz="937"/>
            </a:p>
          </p:txBody>
        </p:sp>
        <p:sp>
          <p:nvSpPr>
            <p:cNvPr id="60" name="Rectangle 60"/>
            <p:cNvSpPr>
              <a:spLocks noChangeArrowheads="1"/>
            </p:cNvSpPr>
            <p:nvPr/>
          </p:nvSpPr>
          <p:spPr bwMode="auto">
            <a:xfrm>
              <a:off x="4932" y="3156"/>
              <a:ext cx="16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100</a:t>
              </a:r>
              <a:endParaRPr lang="en-US" altLang="en-US" sz="937"/>
            </a:p>
          </p:txBody>
        </p:sp>
        <p:sp>
          <p:nvSpPr>
            <p:cNvPr id="61" name="Rectangle 61"/>
            <p:cNvSpPr>
              <a:spLocks noChangeArrowheads="1"/>
            </p:cNvSpPr>
            <p:nvPr/>
          </p:nvSpPr>
          <p:spPr bwMode="auto">
            <a:xfrm>
              <a:off x="3732" y="1356"/>
              <a:ext cx="47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>
                  <a:solidFill>
                    <a:srgbClr val="000000"/>
                  </a:solidFill>
                </a:rPr>
                <a:t>Risk Ratio</a:t>
              </a:r>
              <a:endParaRPr lang="en-US" altLang="en-US" sz="937"/>
            </a:p>
          </p:txBody>
        </p:sp>
        <p:sp>
          <p:nvSpPr>
            <p:cNvPr id="62" name="Rectangle 62"/>
            <p:cNvSpPr>
              <a:spLocks noChangeArrowheads="1"/>
            </p:cNvSpPr>
            <p:nvPr/>
          </p:nvSpPr>
          <p:spPr bwMode="auto">
            <a:xfrm>
              <a:off x="2732" y="3348"/>
              <a:ext cx="252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>
                  <a:solidFill>
                    <a:srgbClr val="000000"/>
                  </a:solidFill>
                </a:rPr>
                <a:t>Relative Risk of Adverse Events by Treatment Assignment</a:t>
              </a:r>
              <a:endParaRPr lang="en-US" altLang="en-US" sz="937" dirty="0"/>
            </a:p>
          </p:txBody>
        </p:sp>
        <p:sp>
          <p:nvSpPr>
            <p:cNvPr id="65" name="Freeform 65"/>
            <p:cNvSpPr>
              <a:spLocks/>
            </p:cNvSpPr>
            <p:nvPr/>
          </p:nvSpPr>
          <p:spPr bwMode="auto">
            <a:xfrm>
              <a:off x="3960" y="2884"/>
              <a:ext cx="112" cy="96"/>
            </a:xfrm>
            <a:custGeom>
              <a:avLst/>
              <a:gdLst>
                <a:gd name="T0" fmla="*/ 0 w 112"/>
                <a:gd name="T1" fmla="*/ 48 h 96"/>
                <a:gd name="T2" fmla="*/ 56 w 112"/>
                <a:gd name="T3" fmla="*/ 0 h 96"/>
                <a:gd name="T4" fmla="*/ 112 w 112"/>
                <a:gd name="T5" fmla="*/ 48 h 96"/>
                <a:gd name="T6" fmla="*/ 56 w 112"/>
                <a:gd name="T7" fmla="*/ 96 h 96"/>
                <a:gd name="T8" fmla="*/ 0 w 112"/>
                <a:gd name="T9" fmla="*/ 4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" h="96">
                  <a:moveTo>
                    <a:pt x="0" y="48"/>
                  </a:moveTo>
                  <a:lnTo>
                    <a:pt x="56" y="0"/>
                  </a:lnTo>
                  <a:lnTo>
                    <a:pt x="112" y="48"/>
                  </a:lnTo>
                  <a:lnTo>
                    <a:pt x="56" y="96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66" name="Freeform 66"/>
            <p:cNvSpPr>
              <a:spLocks/>
            </p:cNvSpPr>
            <p:nvPr/>
          </p:nvSpPr>
          <p:spPr bwMode="auto">
            <a:xfrm>
              <a:off x="3960" y="2884"/>
              <a:ext cx="112" cy="96"/>
            </a:xfrm>
            <a:custGeom>
              <a:avLst/>
              <a:gdLst>
                <a:gd name="T0" fmla="*/ 0 w 14"/>
                <a:gd name="T1" fmla="*/ 6 h 12"/>
                <a:gd name="T2" fmla="*/ 7 w 14"/>
                <a:gd name="T3" fmla="*/ 0 h 12"/>
                <a:gd name="T4" fmla="*/ 14 w 14"/>
                <a:gd name="T5" fmla="*/ 6 h 12"/>
                <a:gd name="T6" fmla="*/ 7 w 14"/>
                <a:gd name="T7" fmla="*/ 12 h 12"/>
                <a:gd name="T8" fmla="*/ 0 w 14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2">
                  <a:moveTo>
                    <a:pt x="0" y="6"/>
                  </a:moveTo>
                  <a:lnTo>
                    <a:pt x="7" y="0"/>
                  </a:lnTo>
                  <a:lnTo>
                    <a:pt x="14" y="6"/>
                  </a:lnTo>
                  <a:lnTo>
                    <a:pt x="7" y="12"/>
                  </a:lnTo>
                  <a:lnTo>
                    <a:pt x="0" y="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67" name="Rectangle 67"/>
            <p:cNvSpPr>
              <a:spLocks noChangeArrowheads="1"/>
            </p:cNvSpPr>
            <p:nvPr/>
          </p:nvSpPr>
          <p:spPr bwMode="auto">
            <a:xfrm>
              <a:off x="4272" y="1772"/>
              <a:ext cx="16" cy="16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68" name="Rectangle 68"/>
            <p:cNvSpPr>
              <a:spLocks noChangeArrowheads="1"/>
            </p:cNvSpPr>
            <p:nvPr/>
          </p:nvSpPr>
          <p:spPr bwMode="auto">
            <a:xfrm>
              <a:off x="4272" y="1772"/>
              <a:ext cx="16" cy="16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69" name="Line 69"/>
            <p:cNvSpPr>
              <a:spLocks noChangeShapeType="1"/>
            </p:cNvSpPr>
            <p:nvPr/>
          </p:nvSpPr>
          <p:spPr bwMode="auto">
            <a:xfrm flipV="1">
              <a:off x="4280" y="1764"/>
              <a:ext cx="0" cy="32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0" name="Line 70"/>
            <p:cNvSpPr>
              <a:spLocks noChangeShapeType="1"/>
            </p:cNvSpPr>
            <p:nvPr/>
          </p:nvSpPr>
          <p:spPr bwMode="auto">
            <a:xfrm>
              <a:off x="4104" y="1780"/>
              <a:ext cx="352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1" name="Rectangle 71"/>
            <p:cNvSpPr>
              <a:spLocks noChangeArrowheads="1"/>
            </p:cNvSpPr>
            <p:nvPr/>
          </p:nvSpPr>
          <p:spPr bwMode="auto">
            <a:xfrm>
              <a:off x="4480" y="1972"/>
              <a:ext cx="8" cy="1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2" name="Rectangle 72"/>
            <p:cNvSpPr>
              <a:spLocks noChangeArrowheads="1"/>
            </p:cNvSpPr>
            <p:nvPr/>
          </p:nvSpPr>
          <p:spPr bwMode="auto">
            <a:xfrm>
              <a:off x="4480" y="1972"/>
              <a:ext cx="8" cy="1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3" name="Line 73"/>
            <p:cNvSpPr>
              <a:spLocks noChangeShapeType="1"/>
            </p:cNvSpPr>
            <p:nvPr/>
          </p:nvSpPr>
          <p:spPr bwMode="auto">
            <a:xfrm flipV="1">
              <a:off x="4488" y="1956"/>
              <a:ext cx="0" cy="32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4" name="Line 74"/>
            <p:cNvSpPr>
              <a:spLocks noChangeShapeType="1"/>
            </p:cNvSpPr>
            <p:nvPr/>
          </p:nvSpPr>
          <p:spPr bwMode="auto">
            <a:xfrm>
              <a:off x="3848" y="1972"/>
              <a:ext cx="1272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5" name="Rectangle 75"/>
            <p:cNvSpPr>
              <a:spLocks noChangeArrowheads="1"/>
            </p:cNvSpPr>
            <p:nvPr/>
          </p:nvSpPr>
          <p:spPr bwMode="auto">
            <a:xfrm>
              <a:off x="3920" y="2084"/>
              <a:ext cx="160" cy="160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6" name="Rectangle 76"/>
            <p:cNvSpPr>
              <a:spLocks noChangeArrowheads="1"/>
            </p:cNvSpPr>
            <p:nvPr/>
          </p:nvSpPr>
          <p:spPr bwMode="auto">
            <a:xfrm>
              <a:off x="3920" y="2084"/>
              <a:ext cx="160" cy="160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7" name="Line 77"/>
            <p:cNvSpPr>
              <a:spLocks noChangeShapeType="1"/>
            </p:cNvSpPr>
            <p:nvPr/>
          </p:nvSpPr>
          <p:spPr bwMode="auto">
            <a:xfrm flipV="1">
              <a:off x="4000" y="2148"/>
              <a:ext cx="0" cy="32"/>
            </a:xfrm>
            <a:prstGeom prst="line">
              <a:avLst/>
            </a:prstGeom>
            <a:noFill/>
            <a:ln w="12700" cap="rnd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8" name="Line 78"/>
            <p:cNvSpPr>
              <a:spLocks noChangeShapeType="1"/>
            </p:cNvSpPr>
            <p:nvPr/>
          </p:nvSpPr>
          <p:spPr bwMode="auto">
            <a:xfrm>
              <a:off x="3976" y="2164"/>
              <a:ext cx="48" cy="0"/>
            </a:xfrm>
            <a:prstGeom prst="line">
              <a:avLst/>
            </a:prstGeom>
            <a:noFill/>
            <a:ln w="12700" cap="rnd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9" name="Rectangle 79"/>
            <p:cNvSpPr>
              <a:spLocks noChangeArrowheads="1"/>
            </p:cNvSpPr>
            <p:nvPr/>
          </p:nvSpPr>
          <p:spPr bwMode="auto">
            <a:xfrm>
              <a:off x="3920" y="2300"/>
              <a:ext cx="112" cy="112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80" name="Rectangle 80"/>
            <p:cNvSpPr>
              <a:spLocks noChangeArrowheads="1"/>
            </p:cNvSpPr>
            <p:nvPr/>
          </p:nvSpPr>
          <p:spPr bwMode="auto">
            <a:xfrm>
              <a:off x="3920" y="2300"/>
              <a:ext cx="112" cy="112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81" name="Line 81"/>
            <p:cNvSpPr>
              <a:spLocks noChangeShapeType="1"/>
            </p:cNvSpPr>
            <p:nvPr/>
          </p:nvSpPr>
          <p:spPr bwMode="auto">
            <a:xfrm flipV="1">
              <a:off x="3976" y="2340"/>
              <a:ext cx="0" cy="32"/>
            </a:xfrm>
            <a:prstGeom prst="line">
              <a:avLst/>
            </a:prstGeom>
            <a:noFill/>
            <a:ln w="12700" cap="rnd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82" name="Line 82"/>
            <p:cNvSpPr>
              <a:spLocks noChangeShapeType="1"/>
            </p:cNvSpPr>
            <p:nvPr/>
          </p:nvSpPr>
          <p:spPr bwMode="auto">
            <a:xfrm>
              <a:off x="3952" y="2356"/>
              <a:ext cx="56" cy="0"/>
            </a:xfrm>
            <a:prstGeom prst="line">
              <a:avLst/>
            </a:prstGeom>
            <a:noFill/>
            <a:ln w="12700" cap="rnd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83" name="Rectangle 83"/>
            <p:cNvSpPr>
              <a:spLocks noChangeArrowheads="1"/>
            </p:cNvSpPr>
            <p:nvPr/>
          </p:nvSpPr>
          <p:spPr bwMode="auto">
            <a:xfrm>
              <a:off x="5208" y="1356"/>
              <a:ext cx="14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>
                  <a:solidFill>
                    <a:srgbClr val="000000"/>
                  </a:solidFill>
                </a:rPr>
                <a:t>RR</a:t>
              </a:r>
              <a:endParaRPr lang="en-US" altLang="en-US" sz="937"/>
            </a:p>
          </p:txBody>
        </p:sp>
        <p:sp>
          <p:nvSpPr>
            <p:cNvPr id="85" name="Rectangle 85"/>
            <p:cNvSpPr>
              <a:spLocks noChangeArrowheads="1"/>
            </p:cNvSpPr>
            <p:nvPr/>
          </p:nvSpPr>
          <p:spPr bwMode="auto">
            <a:xfrm>
              <a:off x="5168" y="2892"/>
              <a:ext cx="19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1.13</a:t>
              </a:r>
              <a:endParaRPr lang="en-US" altLang="en-US" sz="937"/>
            </a:p>
          </p:txBody>
        </p:sp>
        <p:sp>
          <p:nvSpPr>
            <p:cNvPr id="86" name="Rectangle 86"/>
            <p:cNvSpPr>
              <a:spLocks noChangeArrowheads="1"/>
            </p:cNvSpPr>
            <p:nvPr/>
          </p:nvSpPr>
          <p:spPr bwMode="auto">
            <a:xfrm>
              <a:off x="5168" y="1740"/>
              <a:ext cx="19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3.60</a:t>
              </a:r>
              <a:endParaRPr lang="en-US" altLang="en-US" sz="937"/>
            </a:p>
          </p:txBody>
        </p:sp>
        <p:sp>
          <p:nvSpPr>
            <p:cNvPr id="87" name="Rectangle 87"/>
            <p:cNvSpPr>
              <a:spLocks noChangeArrowheads="1"/>
            </p:cNvSpPr>
            <p:nvPr/>
          </p:nvSpPr>
          <p:spPr bwMode="auto">
            <a:xfrm>
              <a:off x="5168" y="1932"/>
              <a:ext cx="19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9.00</a:t>
              </a:r>
              <a:endParaRPr lang="en-US" altLang="en-US" sz="937"/>
            </a:p>
          </p:txBody>
        </p:sp>
        <p:sp>
          <p:nvSpPr>
            <p:cNvPr id="88" name="Rectangle 88"/>
            <p:cNvSpPr>
              <a:spLocks noChangeArrowheads="1"/>
            </p:cNvSpPr>
            <p:nvPr/>
          </p:nvSpPr>
          <p:spPr bwMode="auto">
            <a:xfrm>
              <a:off x="5168" y="2124"/>
              <a:ext cx="19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1.05</a:t>
              </a:r>
              <a:endParaRPr lang="en-US" altLang="en-US" sz="937"/>
            </a:p>
          </p:txBody>
        </p:sp>
        <p:sp>
          <p:nvSpPr>
            <p:cNvPr id="89" name="Rectangle 89"/>
            <p:cNvSpPr>
              <a:spLocks noChangeArrowheads="1"/>
            </p:cNvSpPr>
            <p:nvPr/>
          </p:nvSpPr>
          <p:spPr bwMode="auto">
            <a:xfrm>
              <a:off x="5168" y="2316"/>
              <a:ext cx="19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0.95</a:t>
              </a:r>
              <a:endParaRPr lang="en-US" altLang="en-US" sz="937"/>
            </a:p>
          </p:txBody>
        </p:sp>
        <p:sp>
          <p:nvSpPr>
            <p:cNvPr id="90" name="Rectangle 90"/>
            <p:cNvSpPr>
              <a:spLocks noChangeArrowheads="1"/>
            </p:cNvSpPr>
            <p:nvPr/>
          </p:nvSpPr>
          <p:spPr bwMode="auto">
            <a:xfrm>
              <a:off x="5688" y="1356"/>
              <a:ext cx="31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 dirty="0">
                  <a:solidFill>
                    <a:srgbClr val="000000"/>
                  </a:solidFill>
                </a:rPr>
                <a:t>95% CI</a:t>
              </a:r>
              <a:endParaRPr lang="en-US" altLang="en-US" sz="937" dirty="0"/>
            </a:p>
          </p:txBody>
        </p:sp>
        <p:sp>
          <p:nvSpPr>
            <p:cNvPr id="92" name="Rectangle 92"/>
            <p:cNvSpPr>
              <a:spLocks noChangeArrowheads="1"/>
            </p:cNvSpPr>
            <p:nvPr/>
          </p:nvSpPr>
          <p:spPr bwMode="auto">
            <a:xfrm>
              <a:off x="5480" y="2892"/>
              <a:ext cx="5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[0.88;   1.46]</a:t>
              </a:r>
              <a:endParaRPr lang="en-US" altLang="en-US" sz="937"/>
            </a:p>
          </p:txBody>
        </p:sp>
        <p:sp>
          <p:nvSpPr>
            <p:cNvPr id="93" name="Rectangle 93"/>
            <p:cNvSpPr>
              <a:spLocks noChangeArrowheads="1"/>
            </p:cNvSpPr>
            <p:nvPr/>
          </p:nvSpPr>
          <p:spPr bwMode="auto">
            <a:xfrm>
              <a:off x="5480" y="1740"/>
              <a:ext cx="5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[1.64;   7.89]</a:t>
              </a:r>
              <a:endParaRPr lang="en-US" altLang="en-US" sz="937"/>
            </a:p>
          </p:txBody>
        </p:sp>
        <p:sp>
          <p:nvSpPr>
            <p:cNvPr id="94" name="Rectangle 94"/>
            <p:cNvSpPr>
              <a:spLocks noChangeArrowheads="1"/>
            </p:cNvSpPr>
            <p:nvPr/>
          </p:nvSpPr>
          <p:spPr bwMode="auto">
            <a:xfrm>
              <a:off x="5460" y="1932"/>
              <a:ext cx="59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>
                  <a:solidFill>
                    <a:srgbClr val="000000"/>
                  </a:solidFill>
                </a:rPr>
                <a:t>[0.53; 152.45]</a:t>
              </a:r>
              <a:endParaRPr lang="en-US" altLang="en-US" sz="937" dirty="0"/>
            </a:p>
          </p:txBody>
        </p:sp>
        <p:sp>
          <p:nvSpPr>
            <p:cNvPr id="95" name="Rectangle 95"/>
            <p:cNvSpPr>
              <a:spLocks noChangeArrowheads="1"/>
            </p:cNvSpPr>
            <p:nvPr/>
          </p:nvSpPr>
          <p:spPr bwMode="auto">
            <a:xfrm>
              <a:off x="5480" y="2124"/>
              <a:ext cx="5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[0.96;   1.15]</a:t>
              </a:r>
              <a:endParaRPr lang="en-US" altLang="en-US" sz="937"/>
            </a:p>
          </p:txBody>
        </p:sp>
        <p:sp>
          <p:nvSpPr>
            <p:cNvPr id="96" name="Rectangle 96"/>
            <p:cNvSpPr>
              <a:spLocks noChangeArrowheads="1"/>
            </p:cNvSpPr>
            <p:nvPr/>
          </p:nvSpPr>
          <p:spPr bwMode="auto">
            <a:xfrm>
              <a:off x="5480" y="2316"/>
              <a:ext cx="5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[0.83;   1.07]</a:t>
              </a:r>
              <a:endParaRPr lang="en-US" altLang="en-US" sz="937"/>
            </a:p>
          </p:txBody>
        </p:sp>
        <p:sp>
          <p:nvSpPr>
            <p:cNvPr id="107" name="Rectangle 107"/>
            <p:cNvSpPr>
              <a:spLocks noChangeArrowheads="1"/>
            </p:cNvSpPr>
            <p:nvPr/>
          </p:nvSpPr>
          <p:spPr bwMode="auto">
            <a:xfrm>
              <a:off x="6242" y="2893"/>
              <a:ext cx="33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>
                  <a:solidFill>
                    <a:srgbClr val="000000"/>
                  </a:solidFill>
                </a:rPr>
                <a:t>100.0%</a:t>
              </a:r>
              <a:endParaRPr lang="en-US" altLang="en-US" sz="937" dirty="0"/>
            </a:p>
          </p:txBody>
        </p:sp>
        <p:sp>
          <p:nvSpPr>
            <p:cNvPr id="108" name="Rectangle 108"/>
            <p:cNvSpPr>
              <a:spLocks noChangeArrowheads="1"/>
            </p:cNvSpPr>
            <p:nvPr/>
          </p:nvSpPr>
          <p:spPr bwMode="auto">
            <a:xfrm>
              <a:off x="6345" y="1740"/>
              <a:ext cx="22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>
                  <a:solidFill>
                    <a:srgbClr val="000000"/>
                  </a:solidFill>
                </a:rPr>
                <a:t>8.5%</a:t>
              </a:r>
              <a:endParaRPr lang="en-US" altLang="en-US" sz="937" dirty="0"/>
            </a:p>
          </p:txBody>
        </p:sp>
        <p:sp>
          <p:nvSpPr>
            <p:cNvPr id="109" name="Rectangle 109"/>
            <p:cNvSpPr>
              <a:spLocks noChangeArrowheads="1"/>
            </p:cNvSpPr>
            <p:nvPr/>
          </p:nvSpPr>
          <p:spPr bwMode="auto">
            <a:xfrm>
              <a:off x="6359" y="1932"/>
              <a:ext cx="22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>
                  <a:solidFill>
                    <a:srgbClr val="000000"/>
                  </a:solidFill>
                </a:rPr>
                <a:t>0.8%</a:t>
              </a:r>
              <a:endParaRPr lang="en-US" altLang="en-US" sz="937" dirty="0"/>
            </a:p>
          </p:txBody>
        </p:sp>
        <p:sp>
          <p:nvSpPr>
            <p:cNvPr id="110" name="Rectangle 110"/>
            <p:cNvSpPr>
              <a:spLocks noChangeArrowheads="1"/>
            </p:cNvSpPr>
            <p:nvPr/>
          </p:nvSpPr>
          <p:spPr bwMode="auto">
            <a:xfrm>
              <a:off x="6303" y="2124"/>
              <a:ext cx="27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>
                  <a:solidFill>
                    <a:srgbClr val="000000"/>
                  </a:solidFill>
                </a:rPr>
                <a:t>46.6%</a:t>
              </a:r>
              <a:endParaRPr lang="en-US" altLang="en-US" sz="937" dirty="0"/>
            </a:p>
          </p:txBody>
        </p:sp>
        <p:sp>
          <p:nvSpPr>
            <p:cNvPr id="111" name="Rectangle 111"/>
            <p:cNvSpPr>
              <a:spLocks noChangeArrowheads="1"/>
            </p:cNvSpPr>
            <p:nvPr/>
          </p:nvSpPr>
          <p:spPr bwMode="auto">
            <a:xfrm>
              <a:off x="6298" y="2340"/>
              <a:ext cx="27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>
                  <a:solidFill>
                    <a:srgbClr val="000000"/>
                  </a:solidFill>
                </a:rPr>
                <a:t>44.1%</a:t>
              </a:r>
              <a:endParaRPr lang="en-US" altLang="en-US" sz="937" dirty="0"/>
            </a:p>
          </p:txBody>
        </p:sp>
        <p:sp>
          <p:nvSpPr>
            <p:cNvPr id="112" name="Rectangle 112"/>
            <p:cNvSpPr>
              <a:spLocks noChangeArrowheads="1"/>
            </p:cNvSpPr>
            <p:nvPr/>
          </p:nvSpPr>
          <p:spPr bwMode="auto">
            <a:xfrm>
              <a:off x="6289" y="1363"/>
              <a:ext cx="32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 dirty="0">
                  <a:solidFill>
                    <a:srgbClr val="000000"/>
                  </a:solidFill>
                </a:rPr>
                <a:t>Weight</a:t>
              </a:r>
              <a:endParaRPr lang="en-US" altLang="en-US" sz="937" dirty="0"/>
            </a:p>
          </p:txBody>
        </p:sp>
      </p:grpSp>
      <p:sp>
        <p:nvSpPr>
          <p:cNvPr id="113" name="Rectangle 62"/>
          <p:cNvSpPr>
            <a:spLocks noChangeArrowheads="1"/>
          </p:cNvSpPr>
          <p:nvPr/>
        </p:nvSpPr>
        <p:spPr bwMode="auto">
          <a:xfrm>
            <a:off x="601327" y="538741"/>
            <a:ext cx="3015249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75762"/>
            <a:r>
              <a:rPr lang="en-US" altLang="en-US" sz="624" b="1">
                <a:solidFill>
                  <a:srgbClr val="000000"/>
                </a:solidFill>
              </a:rPr>
              <a:t>Appendix Figure 18: </a:t>
            </a:r>
            <a:r>
              <a:rPr lang="en-US" altLang="en-US" sz="624" b="1" dirty="0">
                <a:solidFill>
                  <a:srgbClr val="000000"/>
                </a:solidFill>
              </a:rPr>
              <a:t>Relative Risk of Adverse Events by Treatment Assignment</a:t>
            </a:r>
            <a:endParaRPr lang="en-US" altLang="en-US" sz="937" b="1" dirty="0"/>
          </a:p>
        </p:txBody>
      </p:sp>
      <p:sp>
        <p:nvSpPr>
          <p:cNvPr id="98" name="TextBox 97"/>
          <p:cNvSpPr txBox="1"/>
          <p:nvPr/>
        </p:nvSpPr>
        <p:spPr>
          <a:xfrm>
            <a:off x="530114" y="2615943"/>
            <a:ext cx="1726755" cy="2523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0" dirty="0">
                <a:latin typeface="Arial" panose="020B0604020202020204" pitchFamily="34" charset="0"/>
                <a:cs typeface="Arial" panose="020B0604020202020204" pitchFamily="34" charset="0"/>
              </a:rPr>
              <a:t>*The Dore study used a placebo control; </a:t>
            </a:r>
          </a:p>
          <a:p>
            <a:r>
              <a:rPr lang="en-US" sz="520" dirty="0">
                <a:latin typeface="Arial" panose="020B0604020202020204" pitchFamily="34" charset="0"/>
                <a:cs typeface="Arial" panose="020B0604020202020204" pitchFamily="34" charset="0"/>
              </a:rPr>
              <a:t>all other studies used bisphosphonate as the control</a:t>
            </a:r>
          </a:p>
        </p:txBody>
      </p:sp>
    </p:spTree>
    <p:extLst>
      <p:ext uri="{BB962C8B-B14F-4D97-AF65-F5344CB8AC3E}">
        <p14:creationId xmlns:p14="http://schemas.microsoft.com/office/powerpoint/2010/main" val="16000038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78854" y="185656"/>
            <a:ext cx="3877985" cy="3003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76" b="1" dirty="0">
                <a:latin typeface="Arial" panose="020B0604020202020204" pitchFamily="34" charset="0"/>
                <a:cs typeface="Arial" panose="020B0604020202020204" pitchFamily="34" charset="0"/>
              </a:rPr>
              <a:t>Appendix Figure 19: Funnel Plot of Studies Comparing Adverse Events of </a:t>
            </a:r>
            <a:r>
              <a:rPr lang="en-US" sz="676" b="1" dirty="0" err="1">
                <a:latin typeface="Arial" panose="020B0604020202020204" pitchFamily="34" charset="0"/>
                <a:cs typeface="Arial" panose="020B0604020202020204" pitchFamily="34" charset="0"/>
              </a:rPr>
              <a:t>Denosumab</a:t>
            </a:r>
            <a:r>
              <a:rPr lang="en-US" sz="676" b="1" dirty="0">
                <a:latin typeface="Arial" panose="020B0604020202020204" pitchFamily="34" charset="0"/>
                <a:cs typeface="Arial" panose="020B0604020202020204" pitchFamily="34" charset="0"/>
              </a:rPr>
              <a:t> vs.</a:t>
            </a:r>
          </a:p>
          <a:p>
            <a:pPr algn="ctr"/>
            <a:r>
              <a:rPr lang="en-US" sz="676" b="1" dirty="0">
                <a:latin typeface="Arial" panose="020B0604020202020204" pitchFamily="34" charset="0"/>
                <a:cs typeface="Arial" panose="020B0604020202020204" pitchFamily="34" charset="0"/>
              </a:rPr>
              <a:t>Bisphosphonate or Placebo in Studies of Glucocorticoid Induced Osteoporosis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688" y="335826"/>
            <a:ext cx="4414124" cy="2939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128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102" y="503017"/>
            <a:ext cx="4088098" cy="2721994"/>
          </a:xfrm>
          <a:prstGeom prst="rect">
            <a:avLst/>
          </a:prstGeom>
        </p:spPr>
      </p:pic>
      <p:sp>
        <p:nvSpPr>
          <p:cNvPr id="3" name="Rectangle 66"/>
          <p:cNvSpPr>
            <a:spLocks noChangeArrowheads="1"/>
          </p:cNvSpPr>
          <p:nvPr/>
        </p:nvSpPr>
        <p:spPr bwMode="auto">
          <a:xfrm>
            <a:off x="1147292" y="171330"/>
            <a:ext cx="4114909" cy="192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39003"/>
            <a:r>
              <a:rPr lang="en-US" altLang="en-US" sz="624" b="1">
                <a:solidFill>
                  <a:srgbClr val="000000"/>
                </a:solidFill>
              </a:rPr>
              <a:t>Appendix Figure 2: </a:t>
            </a:r>
            <a:r>
              <a:rPr lang="en-US" altLang="en-US" sz="624" b="1" dirty="0">
                <a:solidFill>
                  <a:srgbClr val="000000"/>
                </a:solidFill>
              </a:rPr>
              <a:t>Funnel Plot of Studies Comparing the Percent Change in Total Hip Bone Mineral Density </a:t>
            </a:r>
          </a:p>
          <a:p>
            <a:pPr algn="ctr" defTabSz="439003"/>
            <a:r>
              <a:rPr lang="en-US" altLang="en-US" sz="624" b="1" dirty="0">
                <a:solidFill>
                  <a:srgbClr val="000000"/>
                </a:solidFill>
              </a:rPr>
              <a:t>Between Subjects Randomized to </a:t>
            </a:r>
            <a:r>
              <a:rPr lang="en-US" altLang="en-US" sz="624" b="1" dirty="0" err="1">
                <a:solidFill>
                  <a:srgbClr val="000000"/>
                </a:solidFill>
              </a:rPr>
              <a:t>Denosumab</a:t>
            </a:r>
            <a:r>
              <a:rPr lang="en-US" altLang="en-US" sz="624" b="1" dirty="0">
                <a:solidFill>
                  <a:srgbClr val="000000"/>
                </a:solidFill>
              </a:rPr>
              <a:t> versus Bisphosphonate</a:t>
            </a:r>
            <a:endParaRPr lang="en-US" altLang="en-US" sz="864" b="1" dirty="0"/>
          </a:p>
        </p:txBody>
      </p:sp>
    </p:spTree>
    <p:extLst>
      <p:ext uri="{BB962C8B-B14F-4D97-AF65-F5344CB8AC3E}">
        <p14:creationId xmlns:p14="http://schemas.microsoft.com/office/powerpoint/2010/main" val="9473498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2113725" y="-1873333"/>
            <a:ext cx="10571099" cy="7039139"/>
            <a:chOff x="-2559" y="-2101"/>
            <a:chExt cx="12798" cy="8522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-2559" y="-2101"/>
              <a:ext cx="12798" cy="8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752" y="1356"/>
              <a:ext cx="26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>
                  <a:solidFill>
                    <a:srgbClr val="000000"/>
                  </a:solidFill>
                </a:rPr>
                <a:t>Study</a:t>
              </a:r>
              <a:endParaRPr lang="en-US" altLang="en-US" sz="937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752" y="2892"/>
              <a:ext cx="68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Random effects</a:t>
              </a:r>
              <a:endParaRPr lang="en-US" altLang="en-US" sz="937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752" y="3100"/>
              <a:ext cx="54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520">
                  <a:solidFill>
                    <a:srgbClr val="000000"/>
                  </a:solidFill>
                </a:rPr>
                <a:t>Heterogeneity: </a:t>
              </a:r>
              <a:endParaRPr lang="en-US" altLang="en-US" sz="937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1328" y="3100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520" i="1">
                  <a:solidFill>
                    <a:srgbClr val="000000"/>
                  </a:solidFill>
                </a:rPr>
                <a:t>I</a:t>
              </a:r>
              <a:endParaRPr lang="en-US" altLang="en-US" sz="937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352" y="3076"/>
              <a:ext cx="31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364">
                  <a:solidFill>
                    <a:srgbClr val="000000"/>
                  </a:solidFill>
                </a:rPr>
                <a:t>2</a:t>
              </a:r>
              <a:endParaRPr lang="en-US" altLang="en-US" sz="937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1384" y="3100"/>
              <a:ext cx="25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520">
                  <a:solidFill>
                    <a:srgbClr val="000000"/>
                  </a:solidFill>
                </a:rPr>
                <a:t> = 17%</a:t>
              </a:r>
              <a:endParaRPr lang="en-US" altLang="en-US" sz="937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648" y="3100"/>
              <a:ext cx="4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520">
                  <a:solidFill>
                    <a:srgbClr val="000000"/>
                  </a:solidFill>
                </a:rPr>
                <a:t>, </a:t>
              </a:r>
              <a:endParaRPr lang="en-US" altLang="en-US" sz="937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696" y="3092"/>
              <a:ext cx="3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520" dirty="0">
                  <a:solidFill>
                    <a:srgbClr val="000000"/>
                  </a:solidFill>
                  <a:latin typeface="Symbol" panose="05050102010706020507" pitchFamily="18" charset="2"/>
                </a:rPr>
                <a:t>t</a:t>
              </a:r>
              <a:endParaRPr lang="en-US" altLang="en-US" sz="937" dirty="0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1736" y="3076"/>
              <a:ext cx="31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364" dirty="0">
                  <a:solidFill>
                    <a:srgbClr val="000000"/>
                  </a:solidFill>
                </a:rPr>
                <a:t>2</a:t>
              </a:r>
              <a:endParaRPr lang="en-US" altLang="en-US" sz="937" dirty="0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1768" y="3100"/>
              <a:ext cx="29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520">
                  <a:solidFill>
                    <a:srgbClr val="000000"/>
                  </a:solidFill>
                </a:rPr>
                <a:t> = 0.082</a:t>
              </a:r>
              <a:endParaRPr lang="en-US" altLang="en-US" sz="937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2080" y="3100"/>
              <a:ext cx="4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520">
                  <a:solidFill>
                    <a:srgbClr val="000000"/>
                  </a:solidFill>
                </a:rPr>
                <a:t>, </a:t>
              </a:r>
              <a:endParaRPr lang="en-US" altLang="en-US" sz="937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2128" y="3100"/>
              <a:ext cx="4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520" i="1">
                  <a:solidFill>
                    <a:srgbClr val="000000"/>
                  </a:solidFill>
                </a:rPr>
                <a:t>p</a:t>
              </a:r>
              <a:endParaRPr lang="en-US" altLang="en-US" sz="937"/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2184" y="3100"/>
              <a:ext cx="25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520">
                  <a:solidFill>
                    <a:srgbClr val="000000"/>
                  </a:solidFill>
                </a:rPr>
                <a:t> = 0.30</a:t>
              </a:r>
              <a:endParaRPr lang="en-US" altLang="en-US" sz="937"/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752" y="1740"/>
              <a:ext cx="45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 err="1">
                  <a:solidFill>
                    <a:srgbClr val="000000"/>
                  </a:solidFill>
                </a:rPr>
                <a:t>Mok</a:t>
              </a:r>
              <a:r>
                <a:rPr lang="en-US" altLang="en-US" sz="624" dirty="0">
                  <a:solidFill>
                    <a:srgbClr val="000000"/>
                  </a:solidFill>
                </a:rPr>
                <a:t>, 2015</a:t>
              </a:r>
              <a:endParaRPr lang="en-US" altLang="en-US" sz="937" dirty="0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752" y="1932"/>
              <a:ext cx="45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 err="1">
                  <a:solidFill>
                    <a:srgbClr val="000000"/>
                  </a:solidFill>
                </a:rPr>
                <a:t>Iseri</a:t>
              </a:r>
              <a:r>
                <a:rPr lang="en-US" altLang="en-US" sz="624" dirty="0">
                  <a:solidFill>
                    <a:srgbClr val="000000"/>
                  </a:solidFill>
                </a:rPr>
                <a:t>, 2018</a:t>
              </a:r>
              <a:endParaRPr lang="en-US" altLang="en-US" sz="937" dirty="0"/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752" y="2124"/>
              <a:ext cx="49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 err="1">
                  <a:solidFill>
                    <a:srgbClr val="000000"/>
                  </a:solidFill>
                </a:rPr>
                <a:t>Saag</a:t>
              </a:r>
              <a:r>
                <a:rPr lang="en-US" altLang="en-US" sz="624" dirty="0">
                  <a:solidFill>
                    <a:srgbClr val="000000"/>
                  </a:solidFill>
                </a:rPr>
                <a:t>, 2018</a:t>
              </a:r>
              <a:endParaRPr lang="en-US" altLang="en-US" sz="937" dirty="0"/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752" y="2316"/>
              <a:ext cx="5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>
                  <a:solidFill>
                    <a:srgbClr val="000000"/>
                  </a:solidFill>
                </a:rPr>
                <a:t>Dore,* 2010</a:t>
              </a:r>
              <a:endParaRPr lang="en-US" altLang="en-US" sz="937" dirty="0"/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1472" y="1356"/>
              <a:ext cx="31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>
                  <a:solidFill>
                    <a:srgbClr val="000000"/>
                  </a:solidFill>
                </a:rPr>
                <a:t>Events</a:t>
              </a:r>
              <a:endParaRPr lang="en-US" altLang="en-US" sz="937"/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1712" y="1740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0</a:t>
              </a:r>
              <a:endParaRPr lang="en-US" altLang="en-US" sz="937"/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1712" y="1932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2</a:t>
              </a:r>
              <a:endParaRPr lang="en-US" altLang="en-US" sz="937"/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1688" y="2124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63</a:t>
              </a:r>
              <a:endParaRPr lang="en-US" altLang="en-US" sz="937"/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1712" y="2316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3</a:t>
              </a:r>
              <a:endParaRPr lang="en-US" altLang="en-US" sz="937"/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1848" y="1356"/>
              <a:ext cx="23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>
                  <a:solidFill>
                    <a:srgbClr val="000000"/>
                  </a:solidFill>
                </a:rPr>
                <a:t>Total</a:t>
              </a:r>
              <a:endParaRPr lang="en-US" altLang="en-US" sz="937"/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1928" y="2700"/>
              <a:ext cx="16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500</a:t>
              </a:r>
              <a:endParaRPr lang="en-US" altLang="en-US" sz="937"/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1952" y="1740"/>
              <a:ext cx="13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21</a:t>
              </a:r>
              <a:endParaRPr lang="en-US" altLang="en-US" sz="937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1952" y="1932"/>
              <a:ext cx="13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14</a:t>
              </a:r>
              <a:endParaRPr lang="en-US" altLang="en-US" sz="937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1928" y="2124"/>
              <a:ext cx="16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394</a:t>
              </a:r>
              <a:endParaRPr lang="en-US" altLang="en-US" sz="937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1952" y="2316"/>
              <a:ext cx="13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71</a:t>
              </a:r>
              <a:endParaRPr lang="en-US" altLang="en-US" sz="937"/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528" y="1164"/>
              <a:ext cx="55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>
                  <a:solidFill>
                    <a:srgbClr val="000000"/>
                  </a:solidFill>
                </a:rPr>
                <a:t>Denosumab</a:t>
              </a:r>
              <a:endParaRPr lang="en-US" altLang="en-US" sz="937"/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2152" y="1356"/>
              <a:ext cx="31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>
                  <a:solidFill>
                    <a:srgbClr val="000000"/>
                  </a:solidFill>
                </a:rPr>
                <a:t>Events</a:t>
              </a:r>
              <a:endParaRPr lang="en-US" altLang="en-US" sz="937"/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2392" y="1740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0</a:t>
              </a:r>
              <a:endParaRPr lang="en-US" altLang="en-US" sz="937"/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2392" y="1932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0</a:t>
              </a:r>
              <a:endParaRPr lang="en-US" altLang="en-US" sz="937"/>
            </a:p>
          </p:txBody>
        </p:sp>
        <p:sp>
          <p:nvSpPr>
            <p:cNvPr id="38" name="Rectangle 38"/>
            <p:cNvSpPr>
              <a:spLocks noChangeArrowheads="1"/>
            </p:cNvSpPr>
            <p:nvPr/>
          </p:nvSpPr>
          <p:spPr bwMode="auto">
            <a:xfrm>
              <a:off x="2368" y="2124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65</a:t>
              </a:r>
              <a:endParaRPr lang="en-US" altLang="en-US" sz="937"/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2392" y="2316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7</a:t>
              </a:r>
              <a:endParaRPr lang="en-US" altLang="en-US" sz="937"/>
            </a:p>
          </p:txBody>
        </p:sp>
        <p:sp>
          <p:nvSpPr>
            <p:cNvPr id="40" name="Rectangle 40"/>
            <p:cNvSpPr>
              <a:spLocks noChangeArrowheads="1"/>
            </p:cNvSpPr>
            <p:nvPr/>
          </p:nvSpPr>
          <p:spPr bwMode="auto">
            <a:xfrm>
              <a:off x="2528" y="1356"/>
              <a:ext cx="23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>
                  <a:solidFill>
                    <a:srgbClr val="000000"/>
                  </a:solidFill>
                </a:rPr>
                <a:t>Total</a:t>
              </a:r>
              <a:endParaRPr lang="en-US" altLang="en-US" sz="937"/>
            </a:p>
          </p:txBody>
        </p:sp>
        <p:sp>
          <p:nvSpPr>
            <p:cNvPr id="41" name="Rectangle 41"/>
            <p:cNvSpPr>
              <a:spLocks noChangeArrowheads="1"/>
            </p:cNvSpPr>
            <p:nvPr/>
          </p:nvSpPr>
          <p:spPr bwMode="auto">
            <a:xfrm>
              <a:off x="2608" y="2700"/>
              <a:ext cx="16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494</a:t>
              </a:r>
              <a:endParaRPr lang="en-US" altLang="en-US" sz="937"/>
            </a:p>
          </p:txBody>
        </p:sp>
        <p:sp>
          <p:nvSpPr>
            <p:cNvPr id="42" name="Rectangle 42"/>
            <p:cNvSpPr>
              <a:spLocks noChangeArrowheads="1"/>
            </p:cNvSpPr>
            <p:nvPr/>
          </p:nvSpPr>
          <p:spPr bwMode="auto">
            <a:xfrm>
              <a:off x="2632" y="1740"/>
              <a:ext cx="13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21</a:t>
              </a:r>
              <a:endParaRPr lang="en-US" altLang="en-US" sz="937"/>
            </a:p>
          </p:txBody>
        </p:sp>
        <p:sp>
          <p:nvSpPr>
            <p:cNvPr id="43" name="Rectangle 43"/>
            <p:cNvSpPr>
              <a:spLocks noChangeArrowheads="1"/>
            </p:cNvSpPr>
            <p:nvPr/>
          </p:nvSpPr>
          <p:spPr bwMode="auto">
            <a:xfrm>
              <a:off x="2632" y="1932"/>
              <a:ext cx="13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14</a:t>
              </a:r>
              <a:endParaRPr lang="en-US" altLang="en-US" sz="937"/>
            </a:p>
          </p:txBody>
        </p:sp>
        <p:sp>
          <p:nvSpPr>
            <p:cNvPr id="44" name="Rectangle 44"/>
            <p:cNvSpPr>
              <a:spLocks noChangeArrowheads="1"/>
            </p:cNvSpPr>
            <p:nvPr/>
          </p:nvSpPr>
          <p:spPr bwMode="auto">
            <a:xfrm>
              <a:off x="2608" y="2124"/>
              <a:ext cx="16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384</a:t>
              </a:r>
              <a:endParaRPr lang="en-US" altLang="en-US" sz="937"/>
            </a:p>
          </p:txBody>
        </p:sp>
        <p:sp>
          <p:nvSpPr>
            <p:cNvPr id="45" name="Rectangle 45"/>
            <p:cNvSpPr>
              <a:spLocks noChangeArrowheads="1"/>
            </p:cNvSpPr>
            <p:nvPr/>
          </p:nvSpPr>
          <p:spPr bwMode="auto">
            <a:xfrm>
              <a:off x="2632" y="2316"/>
              <a:ext cx="13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 75</a:t>
              </a:r>
              <a:endParaRPr lang="en-US" altLang="en-US" sz="937"/>
            </a:p>
          </p:txBody>
        </p:sp>
        <p:sp>
          <p:nvSpPr>
            <p:cNvPr id="46" name="Rectangle 46"/>
            <p:cNvSpPr>
              <a:spLocks noChangeArrowheads="1"/>
            </p:cNvSpPr>
            <p:nvPr/>
          </p:nvSpPr>
          <p:spPr bwMode="auto">
            <a:xfrm>
              <a:off x="2504" y="1164"/>
              <a:ext cx="25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>
                  <a:solidFill>
                    <a:srgbClr val="000000"/>
                  </a:solidFill>
                </a:rPr>
                <a:t>Other</a:t>
              </a:r>
              <a:endParaRPr lang="en-US" altLang="en-US" sz="937"/>
            </a:p>
          </p:txBody>
        </p:sp>
        <p:sp>
          <p:nvSpPr>
            <p:cNvPr id="47" name="Line 47"/>
            <p:cNvSpPr>
              <a:spLocks noChangeShapeType="1"/>
            </p:cNvSpPr>
            <p:nvPr/>
          </p:nvSpPr>
          <p:spPr bwMode="auto">
            <a:xfrm flipV="1">
              <a:off x="4016" y="1492"/>
              <a:ext cx="0" cy="153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49" name="Freeform 49"/>
            <p:cNvSpPr>
              <a:spLocks noEditPoints="1"/>
            </p:cNvSpPr>
            <p:nvPr/>
          </p:nvSpPr>
          <p:spPr bwMode="auto">
            <a:xfrm>
              <a:off x="3992" y="1684"/>
              <a:ext cx="0" cy="1240"/>
            </a:xfrm>
            <a:custGeom>
              <a:avLst/>
              <a:gdLst>
                <a:gd name="T0" fmla="*/ 152 h 155"/>
                <a:gd name="T1" fmla="*/ 148 h 155"/>
                <a:gd name="T2" fmla="*/ 144 h 155"/>
                <a:gd name="T3" fmla="*/ 140 h 155"/>
                <a:gd name="T4" fmla="*/ 136 h 155"/>
                <a:gd name="T5" fmla="*/ 132 h 155"/>
                <a:gd name="T6" fmla="*/ 128 h 155"/>
                <a:gd name="T7" fmla="*/ 124 h 155"/>
                <a:gd name="T8" fmla="*/ 120 h 155"/>
                <a:gd name="T9" fmla="*/ 116 h 155"/>
                <a:gd name="T10" fmla="*/ 112 h 155"/>
                <a:gd name="T11" fmla="*/ 108 h 155"/>
                <a:gd name="T12" fmla="*/ 104 h 155"/>
                <a:gd name="T13" fmla="*/ 100 h 155"/>
                <a:gd name="T14" fmla="*/ 96 h 155"/>
                <a:gd name="T15" fmla="*/ 92 h 155"/>
                <a:gd name="T16" fmla="*/ 88 h 155"/>
                <a:gd name="T17" fmla="*/ 84 h 155"/>
                <a:gd name="T18" fmla="*/ 80 h 155"/>
                <a:gd name="T19" fmla="*/ 76 h 155"/>
                <a:gd name="T20" fmla="*/ 72 h 155"/>
                <a:gd name="T21" fmla="*/ 68 h 155"/>
                <a:gd name="T22" fmla="*/ 64 h 155"/>
                <a:gd name="T23" fmla="*/ 60 h 155"/>
                <a:gd name="T24" fmla="*/ 56 h 155"/>
                <a:gd name="T25" fmla="*/ 52 h 155"/>
                <a:gd name="T26" fmla="*/ 48 h 155"/>
                <a:gd name="T27" fmla="*/ 44 h 155"/>
                <a:gd name="T28" fmla="*/ 40 h 155"/>
                <a:gd name="T29" fmla="*/ 36 h 155"/>
                <a:gd name="T30" fmla="*/ 32 h 155"/>
                <a:gd name="T31" fmla="*/ 28 h 155"/>
                <a:gd name="T32" fmla="*/ 24 h 155"/>
                <a:gd name="T33" fmla="*/ 20 h 155"/>
                <a:gd name="T34" fmla="*/ 16 h 155"/>
                <a:gd name="T35" fmla="*/ 12 h 155"/>
                <a:gd name="T36" fmla="*/ 8 h 155"/>
                <a:gd name="T37" fmla="*/ 4 h 15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  <a:cxn ang="0">
                  <a:pos x="0" y="T32"/>
                </a:cxn>
                <a:cxn ang="0">
                  <a:pos x="0" y="T33"/>
                </a:cxn>
                <a:cxn ang="0">
                  <a:pos x="0" y="T34"/>
                </a:cxn>
                <a:cxn ang="0">
                  <a:pos x="0" y="T35"/>
                </a:cxn>
                <a:cxn ang="0">
                  <a:pos x="0" y="T36"/>
                </a:cxn>
                <a:cxn ang="0">
                  <a:pos x="0" y="T37"/>
                </a:cxn>
              </a:cxnLst>
              <a:rect l="0" t="0" r="r" b="b"/>
              <a:pathLst>
                <a:path h="155">
                  <a:moveTo>
                    <a:pt x="0" y="152"/>
                  </a:moveTo>
                  <a:lnTo>
                    <a:pt x="0" y="151"/>
                  </a:lnTo>
                  <a:moveTo>
                    <a:pt x="0" y="148"/>
                  </a:moveTo>
                  <a:lnTo>
                    <a:pt x="0" y="147"/>
                  </a:lnTo>
                  <a:moveTo>
                    <a:pt x="0" y="144"/>
                  </a:moveTo>
                  <a:lnTo>
                    <a:pt x="0" y="143"/>
                  </a:lnTo>
                  <a:moveTo>
                    <a:pt x="0" y="140"/>
                  </a:moveTo>
                  <a:lnTo>
                    <a:pt x="0" y="139"/>
                  </a:lnTo>
                  <a:moveTo>
                    <a:pt x="0" y="136"/>
                  </a:moveTo>
                  <a:lnTo>
                    <a:pt x="0" y="135"/>
                  </a:lnTo>
                  <a:moveTo>
                    <a:pt x="0" y="132"/>
                  </a:moveTo>
                  <a:lnTo>
                    <a:pt x="0" y="131"/>
                  </a:lnTo>
                  <a:moveTo>
                    <a:pt x="0" y="128"/>
                  </a:moveTo>
                  <a:lnTo>
                    <a:pt x="0" y="127"/>
                  </a:lnTo>
                  <a:moveTo>
                    <a:pt x="0" y="124"/>
                  </a:moveTo>
                  <a:lnTo>
                    <a:pt x="0" y="123"/>
                  </a:lnTo>
                  <a:moveTo>
                    <a:pt x="0" y="120"/>
                  </a:moveTo>
                  <a:lnTo>
                    <a:pt x="0" y="119"/>
                  </a:lnTo>
                  <a:moveTo>
                    <a:pt x="0" y="116"/>
                  </a:moveTo>
                  <a:lnTo>
                    <a:pt x="0" y="115"/>
                  </a:lnTo>
                  <a:moveTo>
                    <a:pt x="0" y="112"/>
                  </a:moveTo>
                  <a:lnTo>
                    <a:pt x="0" y="111"/>
                  </a:lnTo>
                  <a:moveTo>
                    <a:pt x="0" y="108"/>
                  </a:moveTo>
                  <a:lnTo>
                    <a:pt x="0" y="107"/>
                  </a:lnTo>
                  <a:moveTo>
                    <a:pt x="0" y="104"/>
                  </a:moveTo>
                  <a:lnTo>
                    <a:pt x="0" y="103"/>
                  </a:lnTo>
                  <a:moveTo>
                    <a:pt x="0" y="100"/>
                  </a:moveTo>
                  <a:lnTo>
                    <a:pt x="0" y="99"/>
                  </a:lnTo>
                  <a:moveTo>
                    <a:pt x="0" y="96"/>
                  </a:moveTo>
                  <a:lnTo>
                    <a:pt x="0" y="95"/>
                  </a:lnTo>
                  <a:moveTo>
                    <a:pt x="0" y="92"/>
                  </a:moveTo>
                  <a:lnTo>
                    <a:pt x="0" y="91"/>
                  </a:lnTo>
                  <a:moveTo>
                    <a:pt x="0" y="88"/>
                  </a:moveTo>
                  <a:lnTo>
                    <a:pt x="0" y="87"/>
                  </a:lnTo>
                  <a:moveTo>
                    <a:pt x="0" y="84"/>
                  </a:moveTo>
                  <a:lnTo>
                    <a:pt x="0" y="83"/>
                  </a:lnTo>
                  <a:moveTo>
                    <a:pt x="0" y="80"/>
                  </a:moveTo>
                  <a:lnTo>
                    <a:pt x="0" y="79"/>
                  </a:lnTo>
                  <a:moveTo>
                    <a:pt x="0" y="76"/>
                  </a:moveTo>
                  <a:lnTo>
                    <a:pt x="0" y="75"/>
                  </a:lnTo>
                  <a:moveTo>
                    <a:pt x="0" y="72"/>
                  </a:moveTo>
                  <a:lnTo>
                    <a:pt x="0" y="71"/>
                  </a:lnTo>
                  <a:moveTo>
                    <a:pt x="0" y="68"/>
                  </a:moveTo>
                  <a:lnTo>
                    <a:pt x="0" y="67"/>
                  </a:lnTo>
                  <a:moveTo>
                    <a:pt x="0" y="64"/>
                  </a:moveTo>
                  <a:lnTo>
                    <a:pt x="0" y="63"/>
                  </a:lnTo>
                  <a:moveTo>
                    <a:pt x="0" y="60"/>
                  </a:moveTo>
                  <a:lnTo>
                    <a:pt x="0" y="59"/>
                  </a:lnTo>
                  <a:moveTo>
                    <a:pt x="0" y="56"/>
                  </a:moveTo>
                  <a:lnTo>
                    <a:pt x="0" y="55"/>
                  </a:lnTo>
                  <a:moveTo>
                    <a:pt x="0" y="52"/>
                  </a:moveTo>
                  <a:lnTo>
                    <a:pt x="0" y="51"/>
                  </a:lnTo>
                  <a:moveTo>
                    <a:pt x="0" y="48"/>
                  </a:moveTo>
                  <a:lnTo>
                    <a:pt x="0" y="47"/>
                  </a:lnTo>
                  <a:moveTo>
                    <a:pt x="0" y="44"/>
                  </a:moveTo>
                  <a:lnTo>
                    <a:pt x="0" y="43"/>
                  </a:lnTo>
                  <a:moveTo>
                    <a:pt x="0" y="40"/>
                  </a:moveTo>
                  <a:lnTo>
                    <a:pt x="0" y="39"/>
                  </a:lnTo>
                  <a:moveTo>
                    <a:pt x="0" y="36"/>
                  </a:moveTo>
                  <a:lnTo>
                    <a:pt x="0" y="35"/>
                  </a:lnTo>
                  <a:moveTo>
                    <a:pt x="0" y="32"/>
                  </a:moveTo>
                  <a:lnTo>
                    <a:pt x="0" y="31"/>
                  </a:lnTo>
                  <a:moveTo>
                    <a:pt x="0" y="28"/>
                  </a:moveTo>
                  <a:lnTo>
                    <a:pt x="0" y="27"/>
                  </a:lnTo>
                  <a:moveTo>
                    <a:pt x="0" y="24"/>
                  </a:moveTo>
                  <a:lnTo>
                    <a:pt x="0" y="23"/>
                  </a:lnTo>
                  <a:moveTo>
                    <a:pt x="0" y="20"/>
                  </a:moveTo>
                  <a:lnTo>
                    <a:pt x="0" y="19"/>
                  </a:lnTo>
                  <a:moveTo>
                    <a:pt x="0" y="16"/>
                  </a:moveTo>
                  <a:lnTo>
                    <a:pt x="0" y="15"/>
                  </a:lnTo>
                  <a:moveTo>
                    <a:pt x="0" y="12"/>
                  </a:moveTo>
                  <a:lnTo>
                    <a:pt x="0" y="11"/>
                  </a:lnTo>
                  <a:moveTo>
                    <a:pt x="0" y="8"/>
                  </a:moveTo>
                  <a:lnTo>
                    <a:pt x="0" y="7"/>
                  </a:lnTo>
                  <a:moveTo>
                    <a:pt x="0" y="4"/>
                  </a:moveTo>
                  <a:lnTo>
                    <a:pt x="0" y="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50" name="Line 50"/>
            <p:cNvSpPr>
              <a:spLocks noChangeShapeType="1"/>
            </p:cNvSpPr>
            <p:nvPr/>
          </p:nvSpPr>
          <p:spPr bwMode="auto">
            <a:xfrm>
              <a:off x="3448" y="3028"/>
              <a:ext cx="1144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51" name="Line 51"/>
            <p:cNvSpPr>
              <a:spLocks noChangeShapeType="1"/>
            </p:cNvSpPr>
            <p:nvPr/>
          </p:nvSpPr>
          <p:spPr bwMode="auto">
            <a:xfrm>
              <a:off x="3448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52" name="Line 52"/>
            <p:cNvSpPr>
              <a:spLocks noChangeShapeType="1"/>
            </p:cNvSpPr>
            <p:nvPr/>
          </p:nvSpPr>
          <p:spPr bwMode="auto">
            <a:xfrm>
              <a:off x="3848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53" name="Line 53"/>
            <p:cNvSpPr>
              <a:spLocks noChangeShapeType="1"/>
            </p:cNvSpPr>
            <p:nvPr/>
          </p:nvSpPr>
          <p:spPr bwMode="auto">
            <a:xfrm>
              <a:off x="4016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54" name="Line 54"/>
            <p:cNvSpPr>
              <a:spLocks noChangeShapeType="1"/>
            </p:cNvSpPr>
            <p:nvPr/>
          </p:nvSpPr>
          <p:spPr bwMode="auto">
            <a:xfrm>
              <a:off x="4192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55" name="Line 55"/>
            <p:cNvSpPr>
              <a:spLocks noChangeShapeType="1"/>
            </p:cNvSpPr>
            <p:nvPr/>
          </p:nvSpPr>
          <p:spPr bwMode="auto">
            <a:xfrm>
              <a:off x="4592" y="3028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56" name="Rectangle 56"/>
            <p:cNvSpPr>
              <a:spLocks noChangeArrowheads="1"/>
            </p:cNvSpPr>
            <p:nvPr/>
          </p:nvSpPr>
          <p:spPr bwMode="auto">
            <a:xfrm>
              <a:off x="3360" y="3156"/>
              <a:ext cx="13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0.1</a:t>
              </a:r>
              <a:endParaRPr lang="en-US" altLang="en-US" sz="937"/>
            </a:p>
          </p:txBody>
        </p:sp>
        <p:sp>
          <p:nvSpPr>
            <p:cNvPr id="57" name="Rectangle 57"/>
            <p:cNvSpPr>
              <a:spLocks noChangeArrowheads="1"/>
            </p:cNvSpPr>
            <p:nvPr/>
          </p:nvSpPr>
          <p:spPr bwMode="auto">
            <a:xfrm>
              <a:off x="3760" y="3156"/>
              <a:ext cx="13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0.5</a:t>
              </a:r>
              <a:endParaRPr lang="en-US" altLang="en-US" sz="937"/>
            </a:p>
          </p:txBody>
        </p:sp>
        <p:sp>
          <p:nvSpPr>
            <p:cNvPr id="58" name="Rectangle 58"/>
            <p:cNvSpPr>
              <a:spLocks noChangeArrowheads="1"/>
            </p:cNvSpPr>
            <p:nvPr/>
          </p:nvSpPr>
          <p:spPr bwMode="auto">
            <a:xfrm>
              <a:off x="3968" y="3156"/>
              <a:ext cx="5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1</a:t>
              </a:r>
              <a:endParaRPr lang="en-US" altLang="en-US" sz="937"/>
            </a:p>
          </p:txBody>
        </p:sp>
        <p:sp>
          <p:nvSpPr>
            <p:cNvPr id="59" name="Rectangle 59"/>
            <p:cNvSpPr>
              <a:spLocks noChangeArrowheads="1"/>
            </p:cNvSpPr>
            <p:nvPr/>
          </p:nvSpPr>
          <p:spPr bwMode="auto">
            <a:xfrm>
              <a:off x="4144" y="3156"/>
              <a:ext cx="5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2</a:t>
              </a:r>
              <a:endParaRPr lang="en-US" altLang="en-US" sz="937"/>
            </a:p>
          </p:txBody>
        </p:sp>
        <p:sp>
          <p:nvSpPr>
            <p:cNvPr id="60" name="Rectangle 60"/>
            <p:cNvSpPr>
              <a:spLocks noChangeArrowheads="1"/>
            </p:cNvSpPr>
            <p:nvPr/>
          </p:nvSpPr>
          <p:spPr bwMode="auto">
            <a:xfrm>
              <a:off x="4520" y="3156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10</a:t>
              </a:r>
              <a:endParaRPr lang="en-US" altLang="en-US" sz="937"/>
            </a:p>
          </p:txBody>
        </p:sp>
        <p:sp>
          <p:nvSpPr>
            <p:cNvPr id="61" name="Rectangle 61"/>
            <p:cNvSpPr>
              <a:spLocks noChangeArrowheads="1"/>
            </p:cNvSpPr>
            <p:nvPr/>
          </p:nvSpPr>
          <p:spPr bwMode="auto">
            <a:xfrm>
              <a:off x="3756" y="1356"/>
              <a:ext cx="47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>
                  <a:solidFill>
                    <a:srgbClr val="000000"/>
                  </a:solidFill>
                </a:rPr>
                <a:t>Risk Ratio</a:t>
              </a:r>
              <a:endParaRPr lang="en-US" altLang="en-US" sz="937"/>
            </a:p>
          </p:txBody>
        </p:sp>
        <p:sp>
          <p:nvSpPr>
            <p:cNvPr id="62" name="Rectangle 62"/>
            <p:cNvSpPr>
              <a:spLocks noChangeArrowheads="1"/>
            </p:cNvSpPr>
            <p:nvPr/>
          </p:nvSpPr>
          <p:spPr bwMode="auto">
            <a:xfrm>
              <a:off x="2828" y="3348"/>
              <a:ext cx="237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>
                  <a:solidFill>
                    <a:srgbClr val="000000"/>
                  </a:solidFill>
                </a:rPr>
                <a:t>Relative Risk of Serious Adverse Events by Treatment </a:t>
              </a:r>
              <a:endParaRPr lang="en-US" altLang="en-US" sz="937" dirty="0"/>
            </a:p>
          </p:txBody>
        </p:sp>
        <p:sp>
          <p:nvSpPr>
            <p:cNvPr id="63" name="Rectangle 63"/>
            <p:cNvSpPr>
              <a:spLocks noChangeArrowheads="1"/>
            </p:cNvSpPr>
            <p:nvPr/>
          </p:nvSpPr>
          <p:spPr bwMode="auto">
            <a:xfrm>
              <a:off x="3744" y="3460"/>
              <a:ext cx="50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Assignment</a:t>
              </a:r>
              <a:endParaRPr lang="en-US" altLang="en-US" sz="937"/>
            </a:p>
          </p:txBody>
        </p:sp>
        <p:sp>
          <p:nvSpPr>
            <p:cNvPr id="66" name="Freeform 66"/>
            <p:cNvSpPr>
              <a:spLocks/>
            </p:cNvSpPr>
            <p:nvPr/>
          </p:nvSpPr>
          <p:spPr bwMode="auto">
            <a:xfrm>
              <a:off x="3848" y="2884"/>
              <a:ext cx="288" cy="96"/>
            </a:xfrm>
            <a:custGeom>
              <a:avLst/>
              <a:gdLst>
                <a:gd name="T0" fmla="*/ 0 w 288"/>
                <a:gd name="T1" fmla="*/ 48 h 96"/>
                <a:gd name="T2" fmla="*/ 144 w 288"/>
                <a:gd name="T3" fmla="*/ 0 h 96"/>
                <a:gd name="T4" fmla="*/ 288 w 288"/>
                <a:gd name="T5" fmla="*/ 48 h 96"/>
                <a:gd name="T6" fmla="*/ 144 w 288"/>
                <a:gd name="T7" fmla="*/ 96 h 96"/>
                <a:gd name="T8" fmla="*/ 0 w 288"/>
                <a:gd name="T9" fmla="*/ 4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8" h="96">
                  <a:moveTo>
                    <a:pt x="0" y="48"/>
                  </a:moveTo>
                  <a:lnTo>
                    <a:pt x="144" y="0"/>
                  </a:lnTo>
                  <a:lnTo>
                    <a:pt x="288" y="48"/>
                  </a:lnTo>
                  <a:lnTo>
                    <a:pt x="144" y="96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67" name="Freeform 67"/>
            <p:cNvSpPr>
              <a:spLocks/>
            </p:cNvSpPr>
            <p:nvPr/>
          </p:nvSpPr>
          <p:spPr bwMode="auto">
            <a:xfrm>
              <a:off x="3848" y="2884"/>
              <a:ext cx="288" cy="96"/>
            </a:xfrm>
            <a:custGeom>
              <a:avLst/>
              <a:gdLst>
                <a:gd name="T0" fmla="*/ 0 w 36"/>
                <a:gd name="T1" fmla="*/ 6 h 12"/>
                <a:gd name="T2" fmla="*/ 18 w 36"/>
                <a:gd name="T3" fmla="*/ 0 h 12"/>
                <a:gd name="T4" fmla="*/ 36 w 36"/>
                <a:gd name="T5" fmla="*/ 6 h 12"/>
                <a:gd name="T6" fmla="*/ 18 w 36"/>
                <a:gd name="T7" fmla="*/ 12 h 12"/>
                <a:gd name="T8" fmla="*/ 0 w 36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2">
                  <a:moveTo>
                    <a:pt x="0" y="6"/>
                  </a:moveTo>
                  <a:lnTo>
                    <a:pt x="18" y="0"/>
                  </a:lnTo>
                  <a:lnTo>
                    <a:pt x="36" y="6"/>
                  </a:lnTo>
                  <a:lnTo>
                    <a:pt x="18" y="12"/>
                  </a:lnTo>
                  <a:lnTo>
                    <a:pt x="0" y="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68" name="Rectangle 68"/>
            <p:cNvSpPr>
              <a:spLocks noChangeArrowheads="1"/>
            </p:cNvSpPr>
            <p:nvPr/>
          </p:nvSpPr>
          <p:spPr bwMode="auto">
            <a:xfrm>
              <a:off x="4408" y="1964"/>
              <a:ext cx="16" cy="16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69" name="Rectangle 69"/>
            <p:cNvSpPr>
              <a:spLocks noChangeArrowheads="1"/>
            </p:cNvSpPr>
            <p:nvPr/>
          </p:nvSpPr>
          <p:spPr bwMode="auto">
            <a:xfrm>
              <a:off x="4408" y="1964"/>
              <a:ext cx="16" cy="16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0" name="Line 70"/>
            <p:cNvSpPr>
              <a:spLocks noChangeShapeType="1"/>
            </p:cNvSpPr>
            <p:nvPr/>
          </p:nvSpPr>
          <p:spPr bwMode="auto">
            <a:xfrm flipV="1">
              <a:off x="4416" y="1956"/>
              <a:ext cx="0" cy="32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1" name="Line 71"/>
            <p:cNvSpPr>
              <a:spLocks noChangeShapeType="1"/>
            </p:cNvSpPr>
            <p:nvPr/>
          </p:nvSpPr>
          <p:spPr bwMode="auto">
            <a:xfrm>
              <a:off x="3688" y="1972"/>
              <a:ext cx="1464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2" name="Rectangle 72"/>
            <p:cNvSpPr>
              <a:spLocks noChangeArrowheads="1"/>
            </p:cNvSpPr>
            <p:nvPr/>
          </p:nvSpPr>
          <p:spPr bwMode="auto">
            <a:xfrm>
              <a:off x="3928" y="2084"/>
              <a:ext cx="152" cy="160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3" name="Rectangle 73"/>
            <p:cNvSpPr>
              <a:spLocks noChangeArrowheads="1"/>
            </p:cNvSpPr>
            <p:nvPr/>
          </p:nvSpPr>
          <p:spPr bwMode="auto">
            <a:xfrm>
              <a:off x="3928" y="2084"/>
              <a:ext cx="152" cy="160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4" name="Line 74"/>
            <p:cNvSpPr>
              <a:spLocks noChangeShapeType="1"/>
            </p:cNvSpPr>
            <p:nvPr/>
          </p:nvSpPr>
          <p:spPr bwMode="auto">
            <a:xfrm flipV="1">
              <a:off x="4000" y="2148"/>
              <a:ext cx="0" cy="32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5" name="Line 75"/>
            <p:cNvSpPr>
              <a:spLocks noChangeShapeType="1"/>
            </p:cNvSpPr>
            <p:nvPr/>
          </p:nvSpPr>
          <p:spPr bwMode="auto">
            <a:xfrm>
              <a:off x="3928" y="2164"/>
              <a:ext cx="152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6" name="Rectangle 76"/>
            <p:cNvSpPr>
              <a:spLocks noChangeArrowheads="1"/>
            </p:cNvSpPr>
            <p:nvPr/>
          </p:nvSpPr>
          <p:spPr bwMode="auto">
            <a:xfrm>
              <a:off x="3800" y="2340"/>
              <a:ext cx="40" cy="32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7" name="Rectangle 77"/>
            <p:cNvSpPr>
              <a:spLocks noChangeArrowheads="1"/>
            </p:cNvSpPr>
            <p:nvPr/>
          </p:nvSpPr>
          <p:spPr bwMode="auto">
            <a:xfrm>
              <a:off x="3800" y="2340"/>
              <a:ext cx="40" cy="32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8" name="Line 78"/>
            <p:cNvSpPr>
              <a:spLocks noChangeShapeType="1"/>
            </p:cNvSpPr>
            <p:nvPr/>
          </p:nvSpPr>
          <p:spPr bwMode="auto">
            <a:xfrm flipV="1">
              <a:off x="3824" y="2340"/>
              <a:ext cx="0" cy="32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79" name="Line 79"/>
            <p:cNvSpPr>
              <a:spLocks noChangeShapeType="1"/>
            </p:cNvSpPr>
            <p:nvPr/>
          </p:nvSpPr>
          <p:spPr bwMode="auto">
            <a:xfrm>
              <a:off x="3496" y="2356"/>
              <a:ext cx="64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7577" tIns="23789" rIns="47577" bIns="23789" numCol="1" anchor="t" anchorCtr="0" compatLnSpc="1">
              <a:prstTxWarp prst="textNoShape">
                <a:avLst/>
              </a:prstTxWarp>
            </a:bodyPr>
            <a:lstStyle/>
            <a:p>
              <a:endParaRPr lang="en-US" sz="540"/>
            </a:p>
          </p:txBody>
        </p:sp>
        <p:sp>
          <p:nvSpPr>
            <p:cNvPr id="80" name="Rectangle 80"/>
            <p:cNvSpPr>
              <a:spLocks noChangeArrowheads="1"/>
            </p:cNvSpPr>
            <p:nvPr/>
          </p:nvSpPr>
          <p:spPr bwMode="auto">
            <a:xfrm>
              <a:off x="5232" y="1356"/>
              <a:ext cx="14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>
                  <a:solidFill>
                    <a:srgbClr val="000000"/>
                  </a:solidFill>
                </a:rPr>
                <a:t>RR</a:t>
              </a:r>
              <a:endParaRPr lang="en-US" altLang="en-US" sz="937"/>
            </a:p>
          </p:txBody>
        </p:sp>
        <p:sp>
          <p:nvSpPr>
            <p:cNvPr id="82" name="Rectangle 82"/>
            <p:cNvSpPr>
              <a:spLocks noChangeArrowheads="1"/>
            </p:cNvSpPr>
            <p:nvPr/>
          </p:nvSpPr>
          <p:spPr bwMode="auto">
            <a:xfrm>
              <a:off x="5192" y="2892"/>
              <a:ext cx="19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0.89</a:t>
              </a:r>
              <a:endParaRPr lang="en-US" altLang="en-US" sz="937"/>
            </a:p>
          </p:txBody>
        </p:sp>
        <p:sp>
          <p:nvSpPr>
            <p:cNvPr id="83" name="Rectangle 83"/>
            <p:cNvSpPr>
              <a:spLocks noChangeArrowheads="1"/>
            </p:cNvSpPr>
            <p:nvPr/>
          </p:nvSpPr>
          <p:spPr bwMode="auto">
            <a:xfrm>
              <a:off x="5192" y="1932"/>
              <a:ext cx="19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5.00</a:t>
              </a:r>
              <a:endParaRPr lang="en-US" altLang="en-US" sz="937"/>
            </a:p>
          </p:txBody>
        </p:sp>
        <p:sp>
          <p:nvSpPr>
            <p:cNvPr id="84" name="Rectangle 84"/>
            <p:cNvSpPr>
              <a:spLocks noChangeArrowheads="1"/>
            </p:cNvSpPr>
            <p:nvPr/>
          </p:nvSpPr>
          <p:spPr bwMode="auto">
            <a:xfrm>
              <a:off x="5192" y="2124"/>
              <a:ext cx="19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0.94</a:t>
              </a:r>
              <a:endParaRPr lang="en-US" altLang="en-US" sz="937"/>
            </a:p>
          </p:txBody>
        </p:sp>
        <p:sp>
          <p:nvSpPr>
            <p:cNvPr id="85" name="Rectangle 85"/>
            <p:cNvSpPr>
              <a:spLocks noChangeArrowheads="1"/>
            </p:cNvSpPr>
            <p:nvPr/>
          </p:nvSpPr>
          <p:spPr bwMode="auto">
            <a:xfrm>
              <a:off x="5192" y="2316"/>
              <a:ext cx="19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0.45</a:t>
              </a:r>
              <a:endParaRPr lang="en-US" altLang="en-US" sz="937"/>
            </a:p>
          </p:txBody>
        </p:sp>
        <p:sp>
          <p:nvSpPr>
            <p:cNvPr id="86" name="Rectangle 86"/>
            <p:cNvSpPr>
              <a:spLocks noChangeArrowheads="1"/>
            </p:cNvSpPr>
            <p:nvPr/>
          </p:nvSpPr>
          <p:spPr bwMode="auto">
            <a:xfrm>
              <a:off x="5664" y="1356"/>
              <a:ext cx="31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 dirty="0">
                  <a:solidFill>
                    <a:srgbClr val="000000"/>
                  </a:solidFill>
                </a:rPr>
                <a:t>95% CI</a:t>
              </a:r>
              <a:endParaRPr lang="en-US" altLang="en-US" sz="937" dirty="0"/>
            </a:p>
          </p:txBody>
        </p:sp>
        <p:sp>
          <p:nvSpPr>
            <p:cNvPr id="88" name="Rectangle 88"/>
            <p:cNvSpPr>
              <a:spLocks noChangeArrowheads="1"/>
            </p:cNvSpPr>
            <p:nvPr/>
          </p:nvSpPr>
          <p:spPr bwMode="auto">
            <a:xfrm>
              <a:off x="5488" y="2892"/>
              <a:ext cx="51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[0.50;  1.59]</a:t>
              </a:r>
              <a:endParaRPr lang="en-US" altLang="en-US" sz="937"/>
            </a:p>
          </p:txBody>
        </p:sp>
        <p:sp>
          <p:nvSpPr>
            <p:cNvPr id="89" name="Rectangle 89"/>
            <p:cNvSpPr>
              <a:spLocks noChangeArrowheads="1"/>
            </p:cNvSpPr>
            <p:nvPr/>
          </p:nvSpPr>
          <p:spPr bwMode="auto">
            <a:xfrm>
              <a:off x="5456" y="1932"/>
              <a:ext cx="5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[0.26; 95.32]</a:t>
              </a:r>
              <a:endParaRPr lang="en-US" altLang="en-US" sz="937"/>
            </a:p>
          </p:txBody>
        </p:sp>
        <p:sp>
          <p:nvSpPr>
            <p:cNvPr id="90" name="Rectangle 90"/>
            <p:cNvSpPr>
              <a:spLocks noChangeArrowheads="1"/>
            </p:cNvSpPr>
            <p:nvPr/>
          </p:nvSpPr>
          <p:spPr bwMode="auto">
            <a:xfrm>
              <a:off x="5488" y="2124"/>
              <a:ext cx="51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[0.69;  1.30]</a:t>
              </a:r>
              <a:endParaRPr lang="en-US" altLang="en-US" sz="937"/>
            </a:p>
          </p:txBody>
        </p:sp>
        <p:sp>
          <p:nvSpPr>
            <p:cNvPr id="91" name="Rectangle 91"/>
            <p:cNvSpPr>
              <a:spLocks noChangeArrowheads="1"/>
            </p:cNvSpPr>
            <p:nvPr/>
          </p:nvSpPr>
          <p:spPr bwMode="auto">
            <a:xfrm>
              <a:off x="5488" y="2316"/>
              <a:ext cx="51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>
                  <a:solidFill>
                    <a:srgbClr val="000000"/>
                  </a:solidFill>
                </a:rPr>
                <a:t>[0.12;  1.68]</a:t>
              </a:r>
              <a:endParaRPr lang="en-US" altLang="en-US" sz="937"/>
            </a:p>
          </p:txBody>
        </p:sp>
        <p:sp>
          <p:nvSpPr>
            <p:cNvPr id="102" name="Rectangle 102"/>
            <p:cNvSpPr>
              <a:spLocks noChangeArrowheads="1"/>
            </p:cNvSpPr>
            <p:nvPr/>
          </p:nvSpPr>
          <p:spPr bwMode="auto">
            <a:xfrm>
              <a:off x="6144" y="2892"/>
              <a:ext cx="33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>
                  <a:solidFill>
                    <a:srgbClr val="000000"/>
                  </a:solidFill>
                </a:rPr>
                <a:t>100.0%</a:t>
              </a:r>
              <a:endParaRPr lang="en-US" altLang="en-US" sz="937" dirty="0"/>
            </a:p>
          </p:txBody>
        </p:sp>
        <p:sp>
          <p:nvSpPr>
            <p:cNvPr id="103" name="Rectangle 103"/>
            <p:cNvSpPr>
              <a:spLocks noChangeArrowheads="1"/>
            </p:cNvSpPr>
            <p:nvPr/>
          </p:nvSpPr>
          <p:spPr bwMode="auto">
            <a:xfrm>
              <a:off x="6184" y="1740"/>
              <a:ext cx="22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>
                  <a:solidFill>
                    <a:srgbClr val="000000"/>
                  </a:solidFill>
                </a:rPr>
                <a:t>0.0%</a:t>
              </a:r>
              <a:endParaRPr lang="en-US" altLang="en-US" sz="937" dirty="0"/>
            </a:p>
          </p:txBody>
        </p:sp>
        <p:sp>
          <p:nvSpPr>
            <p:cNvPr id="104" name="Rectangle 104"/>
            <p:cNvSpPr>
              <a:spLocks noChangeArrowheads="1"/>
            </p:cNvSpPr>
            <p:nvPr/>
          </p:nvSpPr>
          <p:spPr bwMode="auto">
            <a:xfrm>
              <a:off x="6176" y="1932"/>
              <a:ext cx="22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>
                  <a:solidFill>
                    <a:srgbClr val="000000"/>
                  </a:solidFill>
                </a:rPr>
                <a:t>3.7%</a:t>
              </a:r>
              <a:endParaRPr lang="en-US" altLang="en-US" sz="937" dirty="0"/>
            </a:p>
          </p:txBody>
        </p:sp>
        <p:sp>
          <p:nvSpPr>
            <p:cNvPr id="105" name="Rectangle 105"/>
            <p:cNvSpPr>
              <a:spLocks noChangeArrowheads="1"/>
            </p:cNvSpPr>
            <p:nvPr/>
          </p:nvSpPr>
          <p:spPr bwMode="auto">
            <a:xfrm>
              <a:off x="6156" y="2120"/>
              <a:ext cx="27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>
                  <a:solidFill>
                    <a:srgbClr val="000000"/>
                  </a:solidFill>
                </a:rPr>
                <a:t>80.0%</a:t>
              </a:r>
              <a:endParaRPr lang="en-US" altLang="en-US" sz="937" dirty="0"/>
            </a:p>
          </p:txBody>
        </p:sp>
        <p:sp>
          <p:nvSpPr>
            <p:cNvPr id="106" name="Rectangle 106"/>
            <p:cNvSpPr>
              <a:spLocks noChangeArrowheads="1"/>
            </p:cNvSpPr>
            <p:nvPr/>
          </p:nvSpPr>
          <p:spPr bwMode="auto">
            <a:xfrm>
              <a:off x="6144" y="2296"/>
              <a:ext cx="27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dirty="0">
                  <a:solidFill>
                    <a:srgbClr val="000000"/>
                  </a:solidFill>
                </a:rPr>
                <a:t>16.3%</a:t>
              </a:r>
              <a:endParaRPr lang="en-US" altLang="en-US" sz="937" dirty="0"/>
            </a:p>
          </p:txBody>
        </p:sp>
        <p:sp>
          <p:nvSpPr>
            <p:cNvPr id="107" name="Rectangle 107"/>
            <p:cNvSpPr>
              <a:spLocks noChangeArrowheads="1"/>
            </p:cNvSpPr>
            <p:nvPr/>
          </p:nvSpPr>
          <p:spPr bwMode="auto">
            <a:xfrm>
              <a:off x="6216" y="1356"/>
              <a:ext cx="32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75762"/>
              <a:r>
                <a:rPr lang="en-US" altLang="en-US" sz="624" b="1" dirty="0">
                  <a:solidFill>
                    <a:srgbClr val="000000"/>
                  </a:solidFill>
                </a:rPr>
                <a:t>Weight</a:t>
              </a:r>
              <a:endParaRPr lang="en-US" altLang="en-US" sz="937" dirty="0"/>
            </a:p>
          </p:txBody>
        </p:sp>
      </p:grpSp>
      <p:sp>
        <p:nvSpPr>
          <p:cNvPr id="108" name="Rectangle 62"/>
          <p:cNvSpPr>
            <a:spLocks noChangeArrowheads="1"/>
          </p:cNvSpPr>
          <p:nvPr/>
        </p:nvSpPr>
        <p:spPr bwMode="auto">
          <a:xfrm>
            <a:off x="621151" y="493146"/>
            <a:ext cx="5067093" cy="9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75762"/>
            <a:r>
              <a:rPr lang="en-US" altLang="en-US" sz="624" b="1">
                <a:solidFill>
                  <a:srgbClr val="000000"/>
                </a:solidFill>
              </a:rPr>
              <a:t>Appendix Figure 20: Relative </a:t>
            </a:r>
            <a:r>
              <a:rPr lang="en-US" altLang="en-US" sz="624" b="1" dirty="0">
                <a:solidFill>
                  <a:srgbClr val="000000"/>
                </a:solidFill>
              </a:rPr>
              <a:t>Risk of Serious Adverse Events by Treatment Assignment; </a:t>
            </a:r>
            <a:r>
              <a:rPr lang="en-US" altLang="en-US" sz="624" b="1" dirty="0" err="1">
                <a:solidFill>
                  <a:srgbClr val="000000"/>
                </a:solidFill>
              </a:rPr>
              <a:t>Denosumab</a:t>
            </a:r>
            <a:r>
              <a:rPr lang="en-US" altLang="en-US" sz="624" b="1" dirty="0">
                <a:solidFill>
                  <a:srgbClr val="000000"/>
                </a:solidFill>
              </a:rPr>
              <a:t> vs Bisphosphonate or Placebo  </a:t>
            </a:r>
            <a:endParaRPr lang="en-US" altLang="en-US" sz="937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562416" y="2622964"/>
            <a:ext cx="1726755" cy="2523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20" dirty="0">
                <a:latin typeface="Arial" panose="020B0604020202020204" pitchFamily="34" charset="0"/>
                <a:cs typeface="Arial" panose="020B0604020202020204" pitchFamily="34" charset="0"/>
              </a:rPr>
              <a:t>*The Dore study used a placebo control; </a:t>
            </a:r>
          </a:p>
          <a:p>
            <a:r>
              <a:rPr lang="en-US" sz="520" dirty="0">
                <a:latin typeface="Arial" panose="020B0604020202020204" pitchFamily="34" charset="0"/>
                <a:cs typeface="Arial" panose="020B0604020202020204" pitchFamily="34" charset="0"/>
              </a:rPr>
              <a:t>all other studies used bisphosphonate as the control</a:t>
            </a:r>
          </a:p>
        </p:txBody>
      </p:sp>
    </p:spTree>
    <p:extLst>
      <p:ext uri="{BB962C8B-B14F-4D97-AF65-F5344CB8AC3E}">
        <p14:creationId xmlns:p14="http://schemas.microsoft.com/office/powerpoint/2010/main" val="5432846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5327" y="150437"/>
            <a:ext cx="4219425" cy="3003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76" b="1" dirty="0">
                <a:latin typeface="Arial" panose="020B0604020202020204" pitchFamily="34" charset="0"/>
                <a:cs typeface="Arial" panose="020B0604020202020204" pitchFamily="34" charset="0"/>
              </a:rPr>
              <a:t>Appendix Figure 21: Funnel Plot of Studies Comparing Serious Adverse Events of </a:t>
            </a:r>
            <a:r>
              <a:rPr lang="en-US" sz="676" b="1" dirty="0" err="1">
                <a:latin typeface="Arial" panose="020B0604020202020204" pitchFamily="34" charset="0"/>
                <a:cs typeface="Arial" panose="020B0604020202020204" pitchFamily="34" charset="0"/>
              </a:rPr>
              <a:t>Denosumab</a:t>
            </a:r>
            <a:r>
              <a:rPr lang="en-US" sz="676" b="1" dirty="0">
                <a:latin typeface="Arial" panose="020B0604020202020204" pitchFamily="34" charset="0"/>
                <a:cs typeface="Arial" panose="020B0604020202020204" pitchFamily="34" charset="0"/>
              </a:rPr>
              <a:t> vs.</a:t>
            </a:r>
          </a:p>
          <a:p>
            <a:pPr algn="ctr"/>
            <a:r>
              <a:rPr lang="en-US" sz="676" b="1" dirty="0">
                <a:latin typeface="Arial" panose="020B0604020202020204" pitchFamily="34" charset="0"/>
                <a:cs typeface="Arial" panose="020B0604020202020204" pitchFamily="34" charset="0"/>
              </a:rPr>
              <a:t>Bisphosphonate or Placebo in Studies of Glucocorticoid Induced Osteoporosis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754" y="390224"/>
            <a:ext cx="4156572" cy="2767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407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3130" y="575571"/>
            <a:ext cx="3366191" cy="224132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18695" y="265273"/>
            <a:ext cx="4455066" cy="284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24" b="1">
                <a:latin typeface="Arial" panose="020B0604020202020204" pitchFamily="34" charset="0"/>
                <a:cs typeface="Arial" panose="020B0604020202020204" pitchFamily="34" charset="0"/>
              </a:rPr>
              <a:t>Appendix Figure 3. Funnel </a:t>
            </a:r>
            <a:r>
              <a:rPr lang="en-US" sz="624" b="1" dirty="0">
                <a:latin typeface="Arial" panose="020B0604020202020204" pitchFamily="34" charset="0"/>
                <a:cs typeface="Arial" panose="020B0604020202020204" pitchFamily="34" charset="0"/>
              </a:rPr>
              <a:t>Plot of Studies Comparing the Percent Change in Femoral Neck Bone Mineral Density</a:t>
            </a:r>
          </a:p>
          <a:p>
            <a:pPr algn="ctr"/>
            <a:r>
              <a:rPr lang="en-US" sz="624" b="1" dirty="0">
                <a:latin typeface="Arial" panose="020B0604020202020204" pitchFamily="34" charset="0"/>
                <a:cs typeface="Arial" panose="020B0604020202020204" pitchFamily="34" charset="0"/>
              </a:rPr>
              <a:t>Between Subjects Randomized to </a:t>
            </a:r>
            <a:r>
              <a:rPr lang="en-US" sz="624" b="1" dirty="0" err="1">
                <a:latin typeface="Arial" panose="020B0604020202020204" pitchFamily="34" charset="0"/>
                <a:cs typeface="Arial" panose="020B0604020202020204" pitchFamily="34" charset="0"/>
              </a:rPr>
              <a:t>Denosomab</a:t>
            </a:r>
            <a:r>
              <a:rPr lang="en-US" sz="624" b="1" dirty="0">
                <a:latin typeface="Arial" panose="020B0604020202020204" pitchFamily="34" charset="0"/>
                <a:cs typeface="Arial" panose="020B0604020202020204" pitchFamily="34" charset="0"/>
              </a:rPr>
              <a:t> versus Bisphosphonate </a:t>
            </a:r>
          </a:p>
        </p:txBody>
      </p:sp>
    </p:spTree>
    <p:extLst>
      <p:ext uri="{BB962C8B-B14F-4D97-AF65-F5344CB8AC3E}">
        <p14:creationId xmlns:p14="http://schemas.microsoft.com/office/powerpoint/2010/main" val="1927478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2672" y="710501"/>
            <a:ext cx="3877804" cy="2581973"/>
          </a:xfrm>
          <a:prstGeom prst="rect">
            <a:avLst/>
          </a:prstGeom>
        </p:spPr>
      </p:pic>
      <p:sp>
        <p:nvSpPr>
          <p:cNvPr id="3" name="Rectangle 57"/>
          <p:cNvSpPr>
            <a:spLocks noChangeArrowheads="1"/>
          </p:cNvSpPr>
          <p:nvPr/>
        </p:nvSpPr>
        <p:spPr bwMode="auto">
          <a:xfrm>
            <a:off x="1643883" y="376805"/>
            <a:ext cx="3165931" cy="192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39003"/>
            <a:r>
              <a:rPr lang="en-US" altLang="en-US" sz="624" b="1" dirty="0">
                <a:solidFill>
                  <a:srgbClr val="000000"/>
                </a:solidFill>
              </a:rPr>
              <a:t>Appendix Figure 4: Funnel Plot of Studies Describing Relative Risk of Fractures by </a:t>
            </a:r>
          </a:p>
          <a:p>
            <a:pPr algn="ctr" defTabSz="439003"/>
            <a:r>
              <a:rPr lang="en-US" altLang="en-US" sz="624" b="1" dirty="0">
                <a:solidFill>
                  <a:srgbClr val="000000"/>
                </a:solidFill>
              </a:rPr>
              <a:t>Randomization to </a:t>
            </a:r>
            <a:r>
              <a:rPr lang="en-US" altLang="en-US" sz="624" b="1" dirty="0" err="1">
                <a:solidFill>
                  <a:srgbClr val="000000"/>
                </a:solidFill>
              </a:rPr>
              <a:t>Denosumab</a:t>
            </a:r>
            <a:r>
              <a:rPr lang="en-US" altLang="en-US" sz="624" b="1" dirty="0">
                <a:solidFill>
                  <a:srgbClr val="000000"/>
                </a:solidFill>
              </a:rPr>
              <a:t> or Bisphosphonate Therapy</a:t>
            </a:r>
            <a:endParaRPr lang="en-US" altLang="en-US" sz="624" b="1" dirty="0"/>
          </a:p>
        </p:txBody>
      </p:sp>
    </p:spTree>
    <p:extLst>
      <p:ext uri="{BB962C8B-B14F-4D97-AF65-F5344CB8AC3E}">
        <p14:creationId xmlns:p14="http://schemas.microsoft.com/office/powerpoint/2010/main" val="342833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57852" y="154873"/>
            <a:ext cx="3852338" cy="284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24" b="1" dirty="0">
                <a:latin typeface="Arial" panose="020B0604020202020204" pitchFamily="34" charset="0"/>
                <a:cs typeface="Arial" panose="020B0604020202020204" pitchFamily="34" charset="0"/>
              </a:rPr>
              <a:t>Appendix Figure 5. Funnel Plot of Studies Comparing Risk of Infections between </a:t>
            </a:r>
            <a:r>
              <a:rPr lang="en-US" sz="624" b="1" dirty="0" err="1">
                <a:latin typeface="Arial" panose="020B0604020202020204" pitchFamily="34" charset="0"/>
                <a:cs typeface="Arial" panose="020B0604020202020204" pitchFamily="34" charset="0"/>
              </a:rPr>
              <a:t>Denosumab</a:t>
            </a:r>
            <a:r>
              <a:rPr lang="en-US" sz="624" b="1" dirty="0">
                <a:latin typeface="Arial" panose="020B0604020202020204" pitchFamily="34" charset="0"/>
                <a:cs typeface="Arial" panose="020B0604020202020204" pitchFamily="34" charset="0"/>
              </a:rPr>
              <a:t> vs.</a:t>
            </a:r>
          </a:p>
          <a:p>
            <a:pPr algn="ctr"/>
            <a:r>
              <a:rPr lang="en-US" sz="624" b="1" dirty="0">
                <a:latin typeface="Arial" panose="020B0604020202020204" pitchFamily="34" charset="0"/>
                <a:cs typeface="Arial" panose="020B0604020202020204" pitchFamily="34" charset="0"/>
              </a:rPr>
              <a:t>Bisphosphonate in Studies of Glucocorticoid Induced Osteoporosis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112" y="295245"/>
            <a:ext cx="4125814" cy="2747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171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-1695245" y="-1805527"/>
            <a:ext cx="9753957" cy="6494255"/>
            <a:chOff x="-2546" y="-2369"/>
            <a:chExt cx="12798" cy="8521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-2546" y="-2369"/>
              <a:ext cx="12798" cy="85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741" y="1183"/>
              <a:ext cx="26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Study</a:t>
              </a:r>
              <a:endParaRPr lang="en-US" altLang="en-US" sz="864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41" y="2528"/>
              <a:ext cx="68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Random effects</a:t>
              </a:r>
              <a:endParaRPr lang="en-US" altLang="en-US" sz="864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741" y="2736"/>
              <a:ext cx="54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 dirty="0">
                  <a:solidFill>
                    <a:srgbClr val="000000"/>
                  </a:solidFill>
                </a:rPr>
                <a:t>Heterogeneity: </a:t>
              </a:r>
              <a:endParaRPr lang="en-US" altLang="en-US" sz="864" dirty="0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317" y="2736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 i="1">
                  <a:solidFill>
                    <a:srgbClr val="000000"/>
                  </a:solidFill>
                </a:rPr>
                <a:t>I</a:t>
              </a:r>
              <a:endParaRPr lang="en-US" altLang="en-US" sz="864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341" y="2712"/>
              <a:ext cx="32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336">
                  <a:solidFill>
                    <a:srgbClr val="000000"/>
                  </a:solidFill>
                </a:rPr>
                <a:t>2</a:t>
              </a:r>
              <a:endParaRPr lang="en-US" altLang="en-US" sz="864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373" y="2736"/>
              <a:ext cx="25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 = 83%</a:t>
              </a:r>
              <a:endParaRPr lang="en-US" altLang="en-US" sz="864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637" y="2736"/>
              <a:ext cx="4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 dirty="0">
                  <a:solidFill>
                    <a:srgbClr val="000000"/>
                  </a:solidFill>
                </a:rPr>
                <a:t>, </a:t>
              </a:r>
              <a:endParaRPr lang="en-US" altLang="en-US" sz="384" dirty="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1685" y="2728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 dirty="0"/>
                <a:t>t</a:t>
              </a: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1725" y="2712"/>
              <a:ext cx="32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336">
                  <a:solidFill>
                    <a:srgbClr val="000000"/>
                  </a:solidFill>
                </a:rPr>
                <a:t>2</a:t>
              </a:r>
              <a:endParaRPr lang="en-US" altLang="en-US" sz="864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757" y="2736"/>
              <a:ext cx="33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 = 0.7207</a:t>
              </a:r>
              <a:endParaRPr lang="en-US" altLang="en-US" sz="864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2117" y="2736"/>
              <a:ext cx="4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, </a:t>
              </a:r>
              <a:endParaRPr lang="en-US" altLang="en-US" sz="864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2165" y="2736"/>
              <a:ext cx="4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 i="1">
                  <a:solidFill>
                    <a:srgbClr val="000000"/>
                  </a:solidFill>
                </a:rPr>
                <a:t>p</a:t>
              </a:r>
              <a:endParaRPr lang="en-US" altLang="en-US" sz="864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2221" y="2736"/>
              <a:ext cx="2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 &lt; 0.01</a:t>
              </a:r>
              <a:endParaRPr lang="en-US" altLang="en-US" sz="864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741" y="1567"/>
              <a:ext cx="45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 err="1">
                  <a:solidFill>
                    <a:srgbClr val="000000"/>
                  </a:solidFill>
                </a:rPr>
                <a:t>Mok</a:t>
              </a:r>
              <a:r>
                <a:rPr lang="en-US" altLang="en-US" sz="576" dirty="0">
                  <a:solidFill>
                    <a:srgbClr val="000000"/>
                  </a:solidFill>
                </a:rPr>
                <a:t>, 2015</a:t>
              </a:r>
              <a:endParaRPr lang="en-US" altLang="en-US" sz="864" dirty="0"/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741" y="1760"/>
              <a:ext cx="45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 err="1">
                  <a:solidFill>
                    <a:srgbClr val="000000"/>
                  </a:solidFill>
                </a:rPr>
                <a:t>Iseri</a:t>
              </a:r>
              <a:r>
                <a:rPr lang="en-US" altLang="en-US" sz="576" dirty="0">
                  <a:solidFill>
                    <a:srgbClr val="000000"/>
                  </a:solidFill>
                </a:rPr>
                <a:t>, 2018</a:t>
              </a:r>
              <a:endParaRPr lang="en-US" altLang="en-US" sz="864" dirty="0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741" y="1952"/>
              <a:ext cx="50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 err="1">
                  <a:solidFill>
                    <a:srgbClr val="000000"/>
                  </a:solidFill>
                </a:rPr>
                <a:t>Saag</a:t>
              </a:r>
              <a:r>
                <a:rPr lang="en-US" altLang="en-US" sz="576" dirty="0">
                  <a:solidFill>
                    <a:srgbClr val="000000"/>
                  </a:solidFill>
                </a:rPr>
                <a:t>, 2018</a:t>
              </a:r>
              <a:endParaRPr lang="en-US" altLang="en-US" sz="864" dirty="0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1453" y="1183"/>
              <a:ext cx="3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Events</a:t>
              </a:r>
              <a:endParaRPr lang="en-US" altLang="en-US" sz="864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1637" y="1567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18</a:t>
              </a:r>
              <a:endParaRPr lang="en-US" altLang="en-US" sz="864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1669" y="1760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 4</a:t>
              </a:r>
              <a:endParaRPr lang="en-US" altLang="en-US" sz="864"/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1613" y="1952"/>
              <a:ext cx="1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285</a:t>
              </a:r>
              <a:endParaRPr lang="en-US" altLang="en-US" sz="864"/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1837" y="1183"/>
              <a:ext cx="23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Total</a:t>
              </a:r>
              <a:endParaRPr lang="en-US" altLang="en-US" sz="864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1917" y="2336"/>
              <a:ext cx="1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429</a:t>
              </a:r>
              <a:endParaRPr lang="en-US" altLang="en-US" sz="864" dirty="0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941" y="1567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21</a:t>
              </a:r>
              <a:endParaRPr lang="en-US" altLang="en-US" sz="864"/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1941" y="1760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14</a:t>
              </a:r>
              <a:endParaRPr lang="en-US" altLang="en-US" sz="864"/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1917" y="1952"/>
              <a:ext cx="1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394</a:t>
              </a:r>
              <a:endParaRPr lang="en-US" altLang="en-US" sz="864"/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1475" y="1003"/>
              <a:ext cx="55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 dirty="0" err="1">
                  <a:solidFill>
                    <a:srgbClr val="000000"/>
                  </a:solidFill>
                </a:rPr>
                <a:t>Denosumab</a:t>
              </a:r>
              <a:endParaRPr lang="en-US" altLang="en-US" sz="864" dirty="0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133" y="1183"/>
              <a:ext cx="3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Events</a:t>
              </a:r>
              <a:endParaRPr lang="en-US" altLang="en-US" sz="864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2349" y="1567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 5</a:t>
              </a:r>
              <a:endParaRPr lang="en-US" altLang="en-US" sz="864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2349" y="1760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 0</a:t>
              </a:r>
              <a:endParaRPr lang="en-US" altLang="en-US" sz="864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2293" y="1952"/>
              <a:ext cx="1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265</a:t>
              </a:r>
              <a:endParaRPr lang="en-US" altLang="en-US" sz="864"/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2517" y="1183"/>
              <a:ext cx="23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Total</a:t>
              </a:r>
              <a:endParaRPr lang="en-US" altLang="en-US" sz="864"/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597" y="2336"/>
              <a:ext cx="1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419</a:t>
              </a:r>
              <a:endParaRPr lang="en-US" altLang="en-US" sz="864"/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2621" y="1567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21</a:t>
              </a:r>
              <a:endParaRPr lang="en-US" altLang="en-US" sz="864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2621" y="1760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14</a:t>
              </a:r>
              <a:endParaRPr lang="en-US" altLang="en-US" sz="864"/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2597" y="1952"/>
              <a:ext cx="1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384</a:t>
              </a:r>
              <a:endParaRPr lang="en-US" altLang="en-US" sz="864"/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2133" y="1005"/>
              <a:ext cx="7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 dirty="0">
                  <a:solidFill>
                    <a:srgbClr val="000000"/>
                  </a:solidFill>
                </a:rPr>
                <a:t>Bisphosphonate</a:t>
              </a:r>
              <a:endParaRPr lang="en-US" altLang="en-US" sz="864" dirty="0"/>
            </a:p>
          </p:txBody>
        </p:sp>
        <p:sp>
          <p:nvSpPr>
            <p:cNvPr id="44" name="Line 42"/>
            <p:cNvSpPr>
              <a:spLocks noChangeShapeType="1"/>
            </p:cNvSpPr>
            <p:nvPr/>
          </p:nvSpPr>
          <p:spPr bwMode="auto">
            <a:xfrm flipV="1">
              <a:off x="4005" y="1319"/>
              <a:ext cx="0" cy="1345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46" name="Freeform 44"/>
            <p:cNvSpPr>
              <a:spLocks noEditPoints="1"/>
            </p:cNvSpPr>
            <p:nvPr/>
          </p:nvSpPr>
          <p:spPr bwMode="auto">
            <a:xfrm>
              <a:off x="4181" y="1511"/>
              <a:ext cx="0" cy="1049"/>
            </a:xfrm>
            <a:custGeom>
              <a:avLst/>
              <a:gdLst>
                <a:gd name="T0" fmla="*/ 128 h 131"/>
                <a:gd name="T1" fmla="*/ 124 h 131"/>
                <a:gd name="T2" fmla="*/ 120 h 131"/>
                <a:gd name="T3" fmla="*/ 116 h 131"/>
                <a:gd name="T4" fmla="*/ 112 h 131"/>
                <a:gd name="T5" fmla="*/ 108 h 131"/>
                <a:gd name="T6" fmla="*/ 104 h 131"/>
                <a:gd name="T7" fmla="*/ 100 h 131"/>
                <a:gd name="T8" fmla="*/ 96 h 131"/>
                <a:gd name="T9" fmla="*/ 92 h 131"/>
                <a:gd name="T10" fmla="*/ 88 h 131"/>
                <a:gd name="T11" fmla="*/ 84 h 131"/>
                <a:gd name="T12" fmla="*/ 80 h 131"/>
                <a:gd name="T13" fmla="*/ 76 h 131"/>
                <a:gd name="T14" fmla="*/ 72 h 131"/>
                <a:gd name="T15" fmla="*/ 68 h 131"/>
                <a:gd name="T16" fmla="*/ 64 h 131"/>
                <a:gd name="T17" fmla="*/ 60 h 131"/>
                <a:gd name="T18" fmla="*/ 56 h 131"/>
                <a:gd name="T19" fmla="*/ 52 h 131"/>
                <a:gd name="T20" fmla="*/ 48 h 131"/>
                <a:gd name="T21" fmla="*/ 44 h 131"/>
                <a:gd name="T22" fmla="*/ 40 h 131"/>
                <a:gd name="T23" fmla="*/ 36 h 131"/>
                <a:gd name="T24" fmla="*/ 32 h 131"/>
                <a:gd name="T25" fmla="*/ 28 h 131"/>
                <a:gd name="T26" fmla="*/ 24 h 131"/>
                <a:gd name="T27" fmla="*/ 20 h 131"/>
                <a:gd name="T28" fmla="*/ 16 h 131"/>
                <a:gd name="T29" fmla="*/ 12 h 131"/>
                <a:gd name="T30" fmla="*/ 8 h 131"/>
                <a:gd name="T31" fmla="*/ 4 h 13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</a:cxnLst>
              <a:rect l="0" t="0" r="r" b="b"/>
              <a:pathLst>
                <a:path h="131">
                  <a:moveTo>
                    <a:pt x="0" y="128"/>
                  </a:moveTo>
                  <a:lnTo>
                    <a:pt x="0" y="127"/>
                  </a:lnTo>
                  <a:moveTo>
                    <a:pt x="0" y="124"/>
                  </a:moveTo>
                  <a:lnTo>
                    <a:pt x="0" y="123"/>
                  </a:lnTo>
                  <a:moveTo>
                    <a:pt x="0" y="120"/>
                  </a:moveTo>
                  <a:lnTo>
                    <a:pt x="0" y="119"/>
                  </a:lnTo>
                  <a:moveTo>
                    <a:pt x="0" y="116"/>
                  </a:moveTo>
                  <a:lnTo>
                    <a:pt x="0" y="115"/>
                  </a:lnTo>
                  <a:moveTo>
                    <a:pt x="0" y="112"/>
                  </a:moveTo>
                  <a:lnTo>
                    <a:pt x="0" y="111"/>
                  </a:lnTo>
                  <a:moveTo>
                    <a:pt x="0" y="108"/>
                  </a:moveTo>
                  <a:lnTo>
                    <a:pt x="0" y="107"/>
                  </a:lnTo>
                  <a:moveTo>
                    <a:pt x="0" y="104"/>
                  </a:moveTo>
                  <a:lnTo>
                    <a:pt x="0" y="103"/>
                  </a:lnTo>
                  <a:moveTo>
                    <a:pt x="0" y="100"/>
                  </a:moveTo>
                  <a:lnTo>
                    <a:pt x="0" y="99"/>
                  </a:lnTo>
                  <a:moveTo>
                    <a:pt x="0" y="96"/>
                  </a:moveTo>
                  <a:lnTo>
                    <a:pt x="0" y="95"/>
                  </a:lnTo>
                  <a:moveTo>
                    <a:pt x="0" y="92"/>
                  </a:moveTo>
                  <a:lnTo>
                    <a:pt x="0" y="91"/>
                  </a:lnTo>
                  <a:moveTo>
                    <a:pt x="0" y="88"/>
                  </a:moveTo>
                  <a:lnTo>
                    <a:pt x="0" y="87"/>
                  </a:lnTo>
                  <a:moveTo>
                    <a:pt x="0" y="84"/>
                  </a:moveTo>
                  <a:lnTo>
                    <a:pt x="0" y="83"/>
                  </a:lnTo>
                  <a:moveTo>
                    <a:pt x="0" y="80"/>
                  </a:moveTo>
                  <a:lnTo>
                    <a:pt x="0" y="79"/>
                  </a:lnTo>
                  <a:moveTo>
                    <a:pt x="0" y="76"/>
                  </a:moveTo>
                  <a:lnTo>
                    <a:pt x="0" y="75"/>
                  </a:lnTo>
                  <a:moveTo>
                    <a:pt x="0" y="72"/>
                  </a:moveTo>
                  <a:lnTo>
                    <a:pt x="0" y="71"/>
                  </a:lnTo>
                  <a:moveTo>
                    <a:pt x="0" y="68"/>
                  </a:moveTo>
                  <a:lnTo>
                    <a:pt x="0" y="67"/>
                  </a:lnTo>
                  <a:moveTo>
                    <a:pt x="0" y="64"/>
                  </a:moveTo>
                  <a:lnTo>
                    <a:pt x="0" y="63"/>
                  </a:lnTo>
                  <a:moveTo>
                    <a:pt x="0" y="60"/>
                  </a:moveTo>
                  <a:lnTo>
                    <a:pt x="0" y="59"/>
                  </a:lnTo>
                  <a:moveTo>
                    <a:pt x="0" y="56"/>
                  </a:moveTo>
                  <a:lnTo>
                    <a:pt x="0" y="55"/>
                  </a:lnTo>
                  <a:moveTo>
                    <a:pt x="0" y="52"/>
                  </a:moveTo>
                  <a:lnTo>
                    <a:pt x="0" y="51"/>
                  </a:lnTo>
                  <a:moveTo>
                    <a:pt x="0" y="48"/>
                  </a:moveTo>
                  <a:lnTo>
                    <a:pt x="0" y="47"/>
                  </a:lnTo>
                  <a:moveTo>
                    <a:pt x="0" y="44"/>
                  </a:moveTo>
                  <a:lnTo>
                    <a:pt x="0" y="43"/>
                  </a:lnTo>
                  <a:moveTo>
                    <a:pt x="0" y="40"/>
                  </a:moveTo>
                  <a:lnTo>
                    <a:pt x="0" y="39"/>
                  </a:lnTo>
                  <a:moveTo>
                    <a:pt x="0" y="36"/>
                  </a:moveTo>
                  <a:lnTo>
                    <a:pt x="0" y="35"/>
                  </a:lnTo>
                  <a:moveTo>
                    <a:pt x="0" y="32"/>
                  </a:moveTo>
                  <a:lnTo>
                    <a:pt x="0" y="31"/>
                  </a:lnTo>
                  <a:moveTo>
                    <a:pt x="0" y="28"/>
                  </a:moveTo>
                  <a:lnTo>
                    <a:pt x="0" y="27"/>
                  </a:lnTo>
                  <a:moveTo>
                    <a:pt x="0" y="24"/>
                  </a:moveTo>
                  <a:lnTo>
                    <a:pt x="0" y="23"/>
                  </a:lnTo>
                  <a:moveTo>
                    <a:pt x="0" y="20"/>
                  </a:moveTo>
                  <a:lnTo>
                    <a:pt x="0" y="19"/>
                  </a:lnTo>
                  <a:moveTo>
                    <a:pt x="0" y="16"/>
                  </a:moveTo>
                  <a:lnTo>
                    <a:pt x="0" y="15"/>
                  </a:lnTo>
                  <a:moveTo>
                    <a:pt x="0" y="12"/>
                  </a:moveTo>
                  <a:lnTo>
                    <a:pt x="0" y="11"/>
                  </a:lnTo>
                  <a:moveTo>
                    <a:pt x="0" y="8"/>
                  </a:moveTo>
                  <a:lnTo>
                    <a:pt x="0" y="7"/>
                  </a:lnTo>
                  <a:moveTo>
                    <a:pt x="0" y="4"/>
                  </a:moveTo>
                  <a:lnTo>
                    <a:pt x="0" y="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>
              <a:off x="2965" y="2664"/>
              <a:ext cx="2080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48" name="Line 46"/>
            <p:cNvSpPr>
              <a:spLocks noChangeShapeType="1"/>
            </p:cNvSpPr>
            <p:nvPr/>
          </p:nvSpPr>
          <p:spPr bwMode="auto">
            <a:xfrm>
              <a:off x="2965" y="2664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49" name="Line 47"/>
            <p:cNvSpPr>
              <a:spLocks noChangeShapeType="1"/>
            </p:cNvSpPr>
            <p:nvPr/>
          </p:nvSpPr>
          <p:spPr bwMode="auto">
            <a:xfrm>
              <a:off x="3485" y="2664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4005" y="2664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>
              <a:off x="4525" y="2664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2" name="Line 50"/>
            <p:cNvSpPr>
              <a:spLocks noChangeShapeType="1"/>
            </p:cNvSpPr>
            <p:nvPr/>
          </p:nvSpPr>
          <p:spPr bwMode="auto">
            <a:xfrm>
              <a:off x="5045" y="2664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2853" y="2792"/>
              <a:ext cx="19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0.01</a:t>
              </a:r>
              <a:endParaRPr lang="en-US" altLang="en-US" sz="864"/>
            </a:p>
          </p:txBody>
        </p:sp>
        <p:sp>
          <p:nvSpPr>
            <p:cNvPr id="54" name="Rectangle 52"/>
            <p:cNvSpPr>
              <a:spLocks noChangeArrowheads="1"/>
            </p:cNvSpPr>
            <p:nvPr/>
          </p:nvSpPr>
          <p:spPr bwMode="auto">
            <a:xfrm>
              <a:off x="3397" y="2792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0.1</a:t>
              </a:r>
              <a:endParaRPr lang="en-US" altLang="en-US" sz="864"/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3957" y="2792"/>
              <a:ext cx="5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1</a:t>
              </a:r>
              <a:endParaRPr lang="en-US" altLang="en-US" sz="864"/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4453" y="2792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10</a:t>
              </a:r>
              <a:endParaRPr lang="en-US" altLang="en-US" sz="864"/>
            </a:p>
          </p:txBody>
        </p:sp>
        <p:sp>
          <p:nvSpPr>
            <p:cNvPr id="57" name="Rectangle 55"/>
            <p:cNvSpPr>
              <a:spLocks noChangeArrowheads="1"/>
            </p:cNvSpPr>
            <p:nvPr/>
          </p:nvSpPr>
          <p:spPr bwMode="auto">
            <a:xfrm>
              <a:off x="4945" y="2792"/>
              <a:ext cx="1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100</a:t>
              </a:r>
              <a:endParaRPr lang="en-US" altLang="en-US" sz="864"/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3745" y="1183"/>
              <a:ext cx="47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Risk Ratio</a:t>
              </a:r>
              <a:endParaRPr lang="en-US" altLang="en-US" sz="864"/>
            </a:p>
          </p:txBody>
        </p:sp>
        <p:sp>
          <p:nvSpPr>
            <p:cNvPr id="59" name="Rectangle 57"/>
            <p:cNvSpPr>
              <a:spLocks noChangeArrowheads="1"/>
            </p:cNvSpPr>
            <p:nvPr/>
          </p:nvSpPr>
          <p:spPr bwMode="auto">
            <a:xfrm>
              <a:off x="2717" y="2984"/>
              <a:ext cx="252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Relative Risk of Adverse Events by Treatment Assignment</a:t>
              </a:r>
              <a:endParaRPr lang="en-US" altLang="en-US" sz="864" dirty="0"/>
            </a:p>
          </p:txBody>
        </p:sp>
        <p:sp>
          <p:nvSpPr>
            <p:cNvPr id="62" name="Freeform 60"/>
            <p:cNvSpPr>
              <a:spLocks/>
            </p:cNvSpPr>
            <p:nvPr/>
          </p:nvSpPr>
          <p:spPr bwMode="auto">
            <a:xfrm>
              <a:off x="3925" y="2520"/>
              <a:ext cx="520" cy="96"/>
            </a:xfrm>
            <a:custGeom>
              <a:avLst/>
              <a:gdLst>
                <a:gd name="T0" fmla="*/ 0 w 520"/>
                <a:gd name="T1" fmla="*/ 48 h 96"/>
                <a:gd name="T2" fmla="*/ 256 w 520"/>
                <a:gd name="T3" fmla="*/ 0 h 96"/>
                <a:gd name="T4" fmla="*/ 520 w 520"/>
                <a:gd name="T5" fmla="*/ 48 h 96"/>
                <a:gd name="T6" fmla="*/ 256 w 520"/>
                <a:gd name="T7" fmla="*/ 96 h 96"/>
                <a:gd name="T8" fmla="*/ 0 w 520"/>
                <a:gd name="T9" fmla="*/ 4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0" h="96">
                  <a:moveTo>
                    <a:pt x="0" y="48"/>
                  </a:moveTo>
                  <a:lnTo>
                    <a:pt x="256" y="0"/>
                  </a:lnTo>
                  <a:lnTo>
                    <a:pt x="520" y="48"/>
                  </a:lnTo>
                  <a:lnTo>
                    <a:pt x="256" y="96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3" name="Freeform 61"/>
            <p:cNvSpPr>
              <a:spLocks/>
            </p:cNvSpPr>
            <p:nvPr/>
          </p:nvSpPr>
          <p:spPr bwMode="auto">
            <a:xfrm>
              <a:off x="3925" y="2520"/>
              <a:ext cx="520" cy="96"/>
            </a:xfrm>
            <a:custGeom>
              <a:avLst/>
              <a:gdLst>
                <a:gd name="T0" fmla="*/ 0 w 65"/>
                <a:gd name="T1" fmla="*/ 6 h 12"/>
                <a:gd name="T2" fmla="*/ 32 w 65"/>
                <a:gd name="T3" fmla="*/ 0 h 12"/>
                <a:gd name="T4" fmla="*/ 65 w 65"/>
                <a:gd name="T5" fmla="*/ 6 h 12"/>
                <a:gd name="T6" fmla="*/ 32 w 65"/>
                <a:gd name="T7" fmla="*/ 12 h 12"/>
                <a:gd name="T8" fmla="*/ 0 w 65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12">
                  <a:moveTo>
                    <a:pt x="0" y="6"/>
                  </a:moveTo>
                  <a:lnTo>
                    <a:pt x="32" y="0"/>
                  </a:lnTo>
                  <a:lnTo>
                    <a:pt x="65" y="6"/>
                  </a:lnTo>
                  <a:lnTo>
                    <a:pt x="32" y="12"/>
                  </a:lnTo>
                  <a:lnTo>
                    <a:pt x="0" y="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4" name="Rectangle 62"/>
            <p:cNvSpPr>
              <a:spLocks noChangeArrowheads="1"/>
            </p:cNvSpPr>
            <p:nvPr/>
          </p:nvSpPr>
          <p:spPr bwMode="auto">
            <a:xfrm>
              <a:off x="4285" y="1599"/>
              <a:ext cx="16" cy="16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5" name="Rectangle 63"/>
            <p:cNvSpPr>
              <a:spLocks noChangeArrowheads="1"/>
            </p:cNvSpPr>
            <p:nvPr/>
          </p:nvSpPr>
          <p:spPr bwMode="auto">
            <a:xfrm>
              <a:off x="4285" y="1599"/>
              <a:ext cx="16" cy="16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 flipV="1">
              <a:off x="4293" y="1591"/>
              <a:ext cx="0" cy="32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7" name="Line 65"/>
            <p:cNvSpPr>
              <a:spLocks noChangeShapeType="1"/>
            </p:cNvSpPr>
            <p:nvPr/>
          </p:nvSpPr>
          <p:spPr bwMode="auto">
            <a:xfrm>
              <a:off x="4117" y="1607"/>
              <a:ext cx="352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8" name="Rectangle 66"/>
            <p:cNvSpPr>
              <a:spLocks noChangeArrowheads="1"/>
            </p:cNvSpPr>
            <p:nvPr/>
          </p:nvSpPr>
          <p:spPr bwMode="auto">
            <a:xfrm>
              <a:off x="4493" y="1800"/>
              <a:ext cx="8" cy="1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9" name="Rectangle 67"/>
            <p:cNvSpPr>
              <a:spLocks noChangeArrowheads="1"/>
            </p:cNvSpPr>
            <p:nvPr/>
          </p:nvSpPr>
          <p:spPr bwMode="auto">
            <a:xfrm>
              <a:off x="4493" y="1800"/>
              <a:ext cx="8" cy="1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0" name="Line 68"/>
            <p:cNvSpPr>
              <a:spLocks noChangeShapeType="1"/>
            </p:cNvSpPr>
            <p:nvPr/>
          </p:nvSpPr>
          <p:spPr bwMode="auto">
            <a:xfrm flipV="1">
              <a:off x="4501" y="1784"/>
              <a:ext cx="0" cy="32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1" name="Line 69"/>
            <p:cNvSpPr>
              <a:spLocks noChangeShapeType="1"/>
            </p:cNvSpPr>
            <p:nvPr/>
          </p:nvSpPr>
          <p:spPr bwMode="auto">
            <a:xfrm>
              <a:off x="3861" y="1800"/>
              <a:ext cx="1272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2" name="Rectangle 70"/>
            <p:cNvSpPr>
              <a:spLocks noChangeArrowheads="1"/>
            </p:cNvSpPr>
            <p:nvPr/>
          </p:nvSpPr>
          <p:spPr bwMode="auto">
            <a:xfrm>
              <a:off x="3933" y="1912"/>
              <a:ext cx="160" cy="160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3" name="Rectangle 71"/>
            <p:cNvSpPr>
              <a:spLocks noChangeArrowheads="1"/>
            </p:cNvSpPr>
            <p:nvPr/>
          </p:nvSpPr>
          <p:spPr bwMode="auto">
            <a:xfrm>
              <a:off x="3933" y="1912"/>
              <a:ext cx="160" cy="160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4" name="Line 72"/>
            <p:cNvSpPr>
              <a:spLocks noChangeShapeType="1"/>
            </p:cNvSpPr>
            <p:nvPr/>
          </p:nvSpPr>
          <p:spPr bwMode="auto">
            <a:xfrm flipV="1">
              <a:off x="4013" y="1976"/>
              <a:ext cx="0" cy="32"/>
            </a:xfrm>
            <a:prstGeom prst="line">
              <a:avLst/>
            </a:prstGeom>
            <a:noFill/>
            <a:ln w="12700" cap="rnd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5" name="Line 73"/>
            <p:cNvSpPr>
              <a:spLocks noChangeShapeType="1"/>
            </p:cNvSpPr>
            <p:nvPr/>
          </p:nvSpPr>
          <p:spPr bwMode="auto">
            <a:xfrm>
              <a:off x="3989" y="1992"/>
              <a:ext cx="48" cy="0"/>
            </a:xfrm>
            <a:prstGeom prst="line">
              <a:avLst/>
            </a:prstGeom>
            <a:noFill/>
            <a:ln w="12700" cap="rnd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6" name="Rectangle 74"/>
            <p:cNvSpPr>
              <a:spLocks noChangeArrowheads="1"/>
            </p:cNvSpPr>
            <p:nvPr/>
          </p:nvSpPr>
          <p:spPr bwMode="auto">
            <a:xfrm>
              <a:off x="5221" y="1183"/>
              <a:ext cx="13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RR</a:t>
              </a:r>
              <a:endParaRPr lang="en-US" altLang="en-US" sz="864"/>
            </a:p>
          </p:txBody>
        </p:sp>
        <p:sp>
          <p:nvSpPr>
            <p:cNvPr id="78" name="Rectangle 76"/>
            <p:cNvSpPr>
              <a:spLocks noChangeArrowheads="1"/>
            </p:cNvSpPr>
            <p:nvPr/>
          </p:nvSpPr>
          <p:spPr bwMode="auto">
            <a:xfrm>
              <a:off x="5181" y="2528"/>
              <a:ext cx="19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2.23</a:t>
              </a:r>
              <a:endParaRPr lang="en-US" altLang="en-US" sz="864"/>
            </a:p>
          </p:txBody>
        </p:sp>
        <p:sp>
          <p:nvSpPr>
            <p:cNvPr id="79" name="Rectangle 77"/>
            <p:cNvSpPr>
              <a:spLocks noChangeArrowheads="1"/>
            </p:cNvSpPr>
            <p:nvPr/>
          </p:nvSpPr>
          <p:spPr bwMode="auto">
            <a:xfrm>
              <a:off x="5181" y="1567"/>
              <a:ext cx="19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3.60</a:t>
              </a:r>
              <a:endParaRPr lang="en-US" altLang="en-US" sz="864"/>
            </a:p>
          </p:txBody>
        </p:sp>
        <p:sp>
          <p:nvSpPr>
            <p:cNvPr id="80" name="Rectangle 78"/>
            <p:cNvSpPr>
              <a:spLocks noChangeArrowheads="1"/>
            </p:cNvSpPr>
            <p:nvPr/>
          </p:nvSpPr>
          <p:spPr bwMode="auto">
            <a:xfrm>
              <a:off x="5181" y="1760"/>
              <a:ext cx="19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9.00</a:t>
              </a:r>
              <a:endParaRPr lang="en-US" altLang="en-US" sz="864"/>
            </a:p>
          </p:txBody>
        </p:sp>
        <p:sp>
          <p:nvSpPr>
            <p:cNvPr id="81" name="Rectangle 79"/>
            <p:cNvSpPr>
              <a:spLocks noChangeArrowheads="1"/>
            </p:cNvSpPr>
            <p:nvPr/>
          </p:nvSpPr>
          <p:spPr bwMode="auto">
            <a:xfrm>
              <a:off x="5181" y="1952"/>
              <a:ext cx="19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1.05</a:t>
              </a:r>
              <a:endParaRPr lang="en-US" altLang="en-US" sz="864"/>
            </a:p>
          </p:txBody>
        </p:sp>
        <p:sp>
          <p:nvSpPr>
            <p:cNvPr id="82" name="Rectangle 80"/>
            <p:cNvSpPr>
              <a:spLocks noChangeArrowheads="1"/>
            </p:cNvSpPr>
            <p:nvPr/>
          </p:nvSpPr>
          <p:spPr bwMode="auto">
            <a:xfrm>
              <a:off x="5701" y="1183"/>
              <a:ext cx="3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 dirty="0">
                  <a:solidFill>
                    <a:srgbClr val="000000"/>
                  </a:solidFill>
                </a:rPr>
                <a:t>95% CI</a:t>
              </a:r>
              <a:endParaRPr lang="en-US" altLang="en-US" sz="864" dirty="0"/>
            </a:p>
          </p:txBody>
        </p:sp>
        <p:sp>
          <p:nvSpPr>
            <p:cNvPr id="84" name="Rectangle 82"/>
            <p:cNvSpPr>
              <a:spLocks noChangeArrowheads="1"/>
            </p:cNvSpPr>
            <p:nvPr/>
          </p:nvSpPr>
          <p:spPr bwMode="auto">
            <a:xfrm>
              <a:off x="5493" y="2528"/>
              <a:ext cx="54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[0.70;   7.08]</a:t>
              </a:r>
              <a:endParaRPr lang="en-US" altLang="en-US" sz="864"/>
            </a:p>
          </p:txBody>
        </p:sp>
        <p:sp>
          <p:nvSpPr>
            <p:cNvPr id="85" name="Rectangle 83"/>
            <p:cNvSpPr>
              <a:spLocks noChangeArrowheads="1"/>
            </p:cNvSpPr>
            <p:nvPr/>
          </p:nvSpPr>
          <p:spPr bwMode="auto">
            <a:xfrm>
              <a:off x="5493" y="1567"/>
              <a:ext cx="54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[1.64;   7.89]</a:t>
              </a:r>
              <a:endParaRPr lang="en-US" altLang="en-US" sz="864"/>
            </a:p>
          </p:txBody>
        </p:sp>
        <p:sp>
          <p:nvSpPr>
            <p:cNvPr id="86" name="Rectangle 84"/>
            <p:cNvSpPr>
              <a:spLocks noChangeArrowheads="1"/>
            </p:cNvSpPr>
            <p:nvPr/>
          </p:nvSpPr>
          <p:spPr bwMode="auto">
            <a:xfrm>
              <a:off x="5445" y="1760"/>
              <a:ext cx="60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[0.53; 152.45]</a:t>
              </a:r>
              <a:endParaRPr lang="en-US" altLang="en-US" sz="864"/>
            </a:p>
          </p:txBody>
        </p:sp>
        <p:sp>
          <p:nvSpPr>
            <p:cNvPr id="87" name="Rectangle 85"/>
            <p:cNvSpPr>
              <a:spLocks noChangeArrowheads="1"/>
            </p:cNvSpPr>
            <p:nvPr/>
          </p:nvSpPr>
          <p:spPr bwMode="auto">
            <a:xfrm>
              <a:off x="5493" y="1952"/>
              <a:ext cx="54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[0.96;   1.15]</a:t>
              </a:r>
              <a:endParaRPr lang="en-US" altLang="en-US" sz="864"/>
            </a:p>
          </p:txBody>
        </p:sp>
        <p:sp>
          <p:nvSpPr>
            <p:cNvPr id="97" name="Rectangle 95"/>
            <p:cNvSpPr>
              <a:spLocks noChangeArrowheads="1"/>
            </p:cNvSpPr>
            <p:nvPr/>
          </p:nvSpPr>
          <p:spPr bwMode="auto">
            <a:xfrm>
              <a:off x="6189" y="2528"/>
              <a:ext cx="33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100.0%</a:t>
              </a:r>
              <a:endParaRPr lang="en-US" altLang="en-US" sz="864" dirty="0"/>
            </a:p>
          </p:txBody>
        </p:sp>
        <p:sp>
          <p:nvSpPr>
            <p:cNvPr id="98" name="Rectangle 96"/>
            <p:cNvSpPr>
              <a:spLocks noChangeArrowheads="1"/>
            </p:cNvSpPr>
            <p:nvPr/>
          </p:nvSpPr>
          <p:spPr bwMode="auto">
            <a:xfrm>
              <a:off x="6216" y="1567"/>
              <a:ext cx="27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39.5%</a:t>
              </a:r>
              <a:endParaRPr lang="en-US" altLang="en-US" sz="864" dirty="0"/>
            </a:p>
          </p:txBody>
        </p:sp>
        <p:sp>
          <p:nvSpPr>
            <p:cNvPr id="99" name="Rectangle 97"/>
            <p:cNvSpPr>
              <a:spLocks noChangeArrowheads="1"/>
            </p:cNvSpPr>
            <p:nvPr/>
          </p:nvSpPr>
          <p:spPr bwMode="auto">
            <a:xfrm>
              <a:off x="6197" y="1762"/>
              <a:ext cx="27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12.4%</a:t>
              </a:r>
              <a:endParaRPr lang="en-US" altLang="en-US" sz="864" dirty="0"/>
            </a:p>
          </p:txBody>
        </p:sp>
        <p:sp>
          <p:nvSpPr>
            <p:cNvPr id="100" name="Rectangle 98"/>
            <p:cNvSpPr>
              <a:spLocks noChangeArrowheads="1"/>
            </p:cNvSpPr>
            <p:nvPr/>
          </p:nvSpPr>
          <p:spPr bwMode="auto">
            <a:xfrm>
              <a:off x="6208" y="1952"/>
              <a:ext cx="31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48.1%</a:t>
              </a:r>
              <a:endParaRPr lang="en-US" altLang="en-US" sz="864" dirty="0"/>
            </a:p>
          </p:txBody>
        </p:sp>
        <p:sp>
          <p:nvSpPr>
            <p:cNvPr id="101" name="Rectangle 99"/>
            <p:cNvSpPr>
              <a:spLocks noChangeArrowheads="1"/>
            </p:cNvSpPr>
            <p:nvPr/>
          </p:nvSpPr>
          <p:spPr bwMode="auto">
            <a:xfrm>
              <a:off x="6253" y="1181"/>
              <a:ext cx="32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 dirty="0">
                  <a:solidFill>
                    <a:srgbClr val="000000"/>
                  </a:solidFill>
                </a:rPr>
                <a:t>Weight</a:t>
              </a:r>
              <a:endParaRPr lang="en-US" altLang="en-US" sz="864" dirty="0"/>
            </a:p>
          </p:txBody>
        </p:sp>
      </p:grpSp>
      <p:sp>
        <p:nvSpPr>
          <p:cNvPr id="102" name="Rectangle 57"/>
          <p:cNvSpPr>
            <a:spLocks noChangeArrowheads="1"/>
          </p:cNvSpPr>
          <p:nvPr/>
        </p:nvSpPr>
        <p:spPr bwMode="auto">
          <a:xfrm>
            <a:off x="809932" y="352873"/>
            <a:ext cx="2752357" cy="88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576" b="1" dirty="0">
                <a:solidFill>
                  <a:srgbClr val="000000"/>
                </a:solidFill>
              </a:rPr>
              <a:t>Appendix Figure 6: Relative Risk of Adverse Events by Treatment Assignment</a:t>
            </a:r>
            <a:endParaRPr lang="en-US" altLang="en-US" sz="864" b="1" dirty="0"/>
          </a:p>
        </p:txBody>
      </p:sp>
      <p:sp>
        <p:nvSpPr>
          <p:cNvPr id="103" name="AutoShape 3"/>
          <p:cNvSpPr>
            <a:spLocks noChangeAspect="1" noChangeArrowheads="1" noTextEdit="1"/>
          </p:cNvSpPr>
          <p:nvPr/>
        </p:nvSpPr>
        <p:spPr bwMode="auto">
          <a:xfrm>
            <a:off x="-1622079" y="-1732361"/>
            <a:ext cx="9753957" cy="6494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900" tIns="21950" rIns="43900" bIns="21950" numCol="1" anchor="t" anchorCtr="0" compatLnSpc="1">
            <a:prstTxWarp prst="textNoShape">
              <a:avLst/>
            </a:prstTxWarp>
          </a:bodyPr>
          <a:lstStyle/>
          <a:p>
            <a:endParaRPr lang="en-US" sz="864"/>
          </a:p>
        </p:txBody>
      </p:sp>
    </p:spTree>
    <p:extLst>
      <p:ext uri="{BB962C8B-B14F-4D97-AF65-F5344CB8AC3E}">
        <p14:creationId xmlns:p14="http://schemas.microsoft.com/office/powerpoint/2010/main" val="1736969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1462" y="371927"/>
            <a:ext cx="4010855" cy="26705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036" y="216778"/>
            <a:ext cx="3783408" cy="284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24" b="1" dirty="0">
                <a:latin typeface="Arial" panose="020B0604020202020204" pitchFamily="34" charset="0"/>
                <a:cs typeface="Arial" panose="020B0604020202020204" pitchFamily="34" charset="0"/>
              </a:rPr>
              <a:t>Appendix Figure 7: Funnel Plot of Three Studies Comparing Adverse Events of </a:t>
            </a:r>
            <a:r>
              <a:rPr lang="en-US" sz="624" b="1" dirty="0" err="1">
                <a:latin typeface="Arial" panose="020B0604020202020204" pitchFamily="34" charset="0"/>
                <a:cs typeface="Arial" panose="020B0604020202020204" pitchFamily="34" charset="0"/>
              </a:rPr>
              <a:t>Denosumab</a:t>
            </a:r>
            <a:r>
              <a:rPr lang="en-US" sz="624" b="1" dirty="0">
                <a:latin typeface="Arial" panose="020B0604020202020204" pitchFamily="34" charset="0"/>
                <a:cs typeface="Arial" panose="020B0604020202020204" pitchFamily="34" charset="0"/>
              </a:rPr>
              <a:t> vs.</a:t>
            </a:r>
          </a:p>
          <a:p>
            <a:pPr algn="ctr"/>
            <a:r>
              <a:rPr lang="en-US" sz="624" b="1" dirty="0">
                <a:latin typeface="Arial" panose="020B0604020202020204" pitchFamily="34" charset="0"/>
                <a:cs typeface="Arial" panose="020B0604020202020204" pitchFamily="34" charset="0"/>
              </a:rPr>
              <a:t>Bisphosphonate Therapy in Studies of Glucocorticoid Induced Osteoporosis</a:t>
            </a:r>
          </a:p>
        </p:txBody>
      </p:sp>
    </p:spTree>
    <p:extLst>
      <p:ext uri="{BB962C8B-B14F-4D97-AF65-F5344CB8AC3E}">
        <p14:creationId xmlns:p14="http://schemas.microsoft.com/office/powerpoint/2010/main" val="1986788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818316" y="960305"/>
            <a:ext cx="4397588" cy="1606606"/>
            <a:chOff x="752" y="1260"/>
            <a:chExt cx="5770" cy="210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752" y="1452"/>
              <a:ext cx="26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Study</a:t>
              </a:r>
              <a:endParaRPr lang="en-US" altLang="en-US" sz="864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752" y="2796"/>
              <a:ext cx="68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Random effects</a:t>
              </a:r>
              <a:endParaRPr lang="en-US" altLang="en-US" sz="864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752" y="3004"/>
              <a:ext cx="54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Heterogeneity: </a:t>
              </a:r>
              <a:endParaRPr lang="en-US" altLang="en-US" sz="864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1328" y="3004"/>
              <a:ext cx="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 i="1">
                  <a:solidFill>
                    <a:srgbClr val="000000"/>
                  </a:solidFill>
                </a:rPr>
                <a:t>I</a:t>
              </a:r>
              <a:endParaRPr lang="en-US" altLang="en-US" sz="864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1352" y="2980"/>
              <a:ext cx="32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336">
                  <a:solidFill>
                    <a:srgbClr val="000000"/>
                  </a:solidFill>
                </a:rPr>
                <a:t>2</a:t>
              </a:r>
              <a:endParaRPr lang="en-US" altLang="en-US" sz="864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1384" y="3004"/>
              <a:ext cx="25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 = 18%</a:t>
              </a:r>
              <a:endParaRPr lang="en-US" altLang="en-US" sz="864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648" y="3004"/>
              <a:ext cx="4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, </a:t>
              </a:r>
              <a:endParaRPr lang="en-US" altLang="en-US" sz="864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696" y="2996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 dirty="0">
                  <a:solidFill>
                    <a:srgbClr val="000000"/>
                  </a:solidFill>
                  <a:latin typeface="Symbol" panose="05050102010706020507" pitchFamily="18" charset="2"/>
                </a:rPr>
                <a:t>t</a:t>
              </a:r>
              <a:endParaRPr lang="en-US" altLang="en-US" sz="864" dirty="0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1736" y="2980"/>
              <a:ext cx="32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336">
                  <a:solidFill>
                    <a:srgbClr val="000000"/>
                  </a:solidFill>
                </a:rPr>
                <a:t>2</a:t>
              </a:r>
              <a:endParaRPr lang="en-US" altLang="en-US" sz="864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1768" y="3004"/>
              <a:ext cx="33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 = 0.2444</a:t>
              </a:r>
              <a:endParaRPr lang="en-US" altLang="en-US" sz="864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2128" y="3004"/>
              <a:ext cx="4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, </a:t>
              </a:r>
              <a:endParaRPr lang="en-US" altLang="en-US" sz="864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2176" y="3004"/>
              <a:ext cx="4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 i="1">
                  <a:solidFill>
                    <a:srgbClr val="000000"/>
                  </a:solidFill>
                </a:rPr>
                <a:t>p</a:t>
              </a:r>
              <a:endParaRPr lang="en-US" altLang="en-US" sz="864"/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2232" y="3004"/>
              <a:ext cx="2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480">
                  <a:solidFill>
                    <a:srgbClr val="000000"/>
                  </a:solidFill>
                </a:rPr>
                <a:t> = 0.27</a:t>
              </a:r>
              <a:endParaRPr lang="en-US" altLang="en-US" sz="864"/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752" y="1836"/>
              <a:ext cx="45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 err="1">
                  <a:solidFill>
                    <a:srgbClr val="000000"/>
                  </a:solidFill>
                </a:rPr>
                <a:t>Mok</a:t>
              </a:r>
              <a:r>
                <a:rPr lang="en-US" altLang="en-US" sz="576" dirty="0">
                  <a:solidFill>
                    <a:srgbClr val="000000"/>
                  </a:solidFill>
                </a:rPr>
                <a:t>, 2015</a:t>
              </a:r>
              <a:endParaRPr lang="en-US" altLang="en-US" sz="864" dirty="0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752" y="2028"/>
              <a:ext cx="45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 err="1">
                  <a:solidFill>
                    <a:srgbClr val="000000"/>
                  </a:solidFill>
                </a:rPr>
                <a:t>Iseri</a:t>
              </a:r>
              <a:r>
                <a:rPr lang="en-US" altLang="en-US" sz="576" dirty="0">
                  <a:solidFill>
                    <a:srgbClr val="000000"/>
                  </a:solidFill>
                </a:rPr>
                <a:t>, 2018</a:t>
              </a:r>
              <a:endParaRPr lang="en-US" altLang="en-US" sz="864" dirty="0"/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752" y="2220"/>
              <a:ext cx="50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 err="1">
                  <a:solidFill>
                    <a:srgbClr val="000000"/>
                  </a:solidFill>
                </a:rPr>
                <a:t>Saag</a:t>
              </a:r>
              <a:r>
                <a:rPr lang="en-US" altLang="en-US" sz="576" dirty="0">
                  <a:solidFill>
                    <a:srgbClr val="000000"/>
                  </a:solidFill>
                </a:rPr>
                <a:t>, 2018</a:t>
              </a:r>
              <a:endParaRPr lang="en-US" altLang="en-US" sz="864" dirty="0"/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1472" y="1452"/>
              <a:ext cx="3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Events</a:t>
              </a:r>
              <a:endParaRPr lang="en-US" altLang="en-US" sz="864"/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1712" y="1836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0</a:t>
              </a:r>
              <a:endParaRPr lang="en-US" altLang="en-US" sz="864"/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1712" y="2028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2</a:t>
              </a:r>
              <a:endParaRPr lang="en-US" altLang="en-US" sz="864"/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1688" y="2220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63</a:t>
              </a:r>
              <a:endParaRPr lang="en-US" altLang="en-US" sz="864"/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1848" y="1452"/>
              <a:ext cx="23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Total</a:t>
              </a:r>
              <a:endParaRPr lang="en-US" altLang="en-US" sz="864"/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1928" y="2604"/>
              <a:ext cx="1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429</a:t>
              </a:r>
              <a:endParaRPr lang="en-US" altLang="en-US" sz="864"/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1952" y="1836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21</a:t>
              </a:r>
              <a:endParaRPr lang="en-US" altLang="en-US" sz="864"/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1952" y="2028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14</a:t>
              </a:r>
              <a:endParaRPr lang="en-US" altLang="en-US" sz="864"/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1928" y="2220"/>
              <a:ext cx="1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394</a:t>
              </a:r>
              <a:endParaRPr lang="en-US" altLang="en-US" sz="864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1491" y="1260"/>
              <a:ext cx="6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 dirty="0" err="1">
                  <a:solidFill>
                    <a:srgbClr val="000000"/>
                  </a:solidFill>
                </a:rPr>
                <a:t>Denosumab</a:t>
              </a:r>
              <a:endParaRPr lang="en-US" altLang="en-US" sz="864" dirty="0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2152" y="1452"/>
              <a:ext cx="3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Events</a:t>
              </a:r>
              <a:endParaRPr lang="en-US" altLang="en-US" sz="864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2392" y="1836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0</a:t>
              </a:r>
              <a:endParaRPr lang="en-US" altLang="en-US" sz="864"/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2392" y="2028"/>
              <a:ext cx="8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0</a:t>
              </a:r>
              <a:endParaRPr lang="en-US" altLang="en-US" sz="864"/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2368" y="2220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65</a:t>
              </a:r>
              <a:endParaRPr lang="en-US" altLang="en-US" sz="864"/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2528" y="1452"/>
              <a:ext cx="23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Total</a:t>
              </a:r>
              <a:endParaRPr lang="en-US" altLang="en-US" sz="864"/>
            </a:p>
          </p:txBody>
        </p:sp>
        <p:sp>
          <p:nvSpPr>
            <p:cNvPr id="37" name="Rectangle 37"/>
            <p:cNvSpPr>
              <a:spLocks noChangeArrowheads="1"/>
            </p:cNvSpPr>
            <p:nvPr/>
          </p:nvSpPr>
          <p:spPr bwMode="auto">
            <a:xfrm>
              <a:off x="2608" y="2604"/>
              <a:ext cx="1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419</a:t>
              </a:r>
              <a:endParaRPr lang="en-US" altLang="en-US" sz="864"/>
            </a:p>
          </p:txBody>
        </p:sp>
        <p:sp>
          <p:nvSpPr>
            <p:cNvPr id="38" name="Rectangle 38"/>
            <p:cNvSpPr>
              <a:spLocks noChangeArrowheads="1"/>
            </p:cNvSpPr>
            <p:nvPr/>
          </p:nvSpPr>
          <p:spPr bwMode="auto">
            <a:xfrm>
              <a:off x="2632" y="1836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21</a:t>
              </a:r>
              <a:endParaRPr lang="en-US" altLang="en-US" sz="864"/>
            </a:p>
          </p:txBody>
        </p:sp>
        <p:sp>
          <p:nvSpPr>
            <p:cNvPr id="39" name="Rectangle 39"/>
            <p:cNvSpPr>
              <a:spLocks noChangeArrowheads="1"/>
            </p:cNvSpPr>
            <p:nvPr/>
          </p:nvSpPr>
          <p:spPr bwMode="auto">
            <a:xfrm>
              <a:off x="2632" y="2028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 14</a:t>
              </a:r>
              <a:endParaRPr lang="en-US" altLang="en-US" sz="864"/>
            </a:p>
          </p:txBody>
        </p:sp>
        <p:sp>
          <p:nvSpPr>
            <p:cNvPr id="40" name="Rectangle 40"/>
            <p:cNvSpPr>
              <a:spLocks noChangeArrowheads="1"/>
            </p:cNvSpPr>
            <p:nvPr/>
          </p:nvSpPr>
          <p:spPr bwMode="auto">
            <a:xfrm>
              <a:off x="2608" y="2220"/>
              <a:ext cx="1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384</a:t>
              </a:r>
              <a:endParaRPr lang="en-US" altLang="en-US" sz="864"/>
            </a:p>
          </p:txBody>
        </p:sp>
        <p:sp>
          <p:nvSpPr>
            <p:cNvPr id="41" name="Rectangle 41"/>
            <p:cNvSpPr>
              <a:spLocks noChangeArrowheads="1"/>
            </p:cNvSpPr>
            <p:nvPr/>
          </p:nvSpPr>
          <p:spPr bwMode="auto">
            <a:xfrm>
              <a:off x="2186" y="1260"/>
              <a:ext cx="7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 dirty="0">
                  <a:solidFill>
                    <a:srgbClr val="000000"/>
                  </a:solidFill>
                </a:rPr>
                <a:t>Bisphosphonate</a:t>
              </a:r>
              <a:endParaRPr lang="en-US" altLang="en-US" sz="864" dirty="0"/>
            </a:p>
          </p:txBody>
        </p:sp>
        <p:sp>
          <p:nvSpPr>
            <p:cNvPr id="42" name="Line 42"/>
            <p:cNvSpPr>
              <a:spLocks noChangeShapeType="1"/>
            </p:cNvSpPr>
            <p:nvPr/>
          </p:nvSpPr>
          <p:spPr bwMode="auto">
            <a:xfrm flipV="1">
              <a:off x="4016" y="1588"/>
              <a:ext cx="0" cy="1344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44" name="Freeform 44"/>
            <p:cNvSpPr>
              <a:spLocks noEditPoints="1"/>
            </p:cNvSpPr>
            <p:nvPr/>
          </p:nvSpPr>
          <p:spPr bwMode="auto">
            <a:xfrm>
              <a:off x="4048" y="1780"/>
              <a:ext cx="0" cy="1048"/>
            </a:xfrm>
            <a:custGeom>
              <a:avLst/>
              <a:gdLst>
                <a:gd name="T0" fmla="*/ 128 h 131"/>
                <a:gd name="T1" fmla="*/ 124 h 131"/>
                <a:gd name="T2" fmla="*/ 120 h 131"/>
                <a:gd name="T3" fmla="*/ 116 h 131"/>
                <a:gd name="T4" fmla="*/ 112 h 131"/>
                <a:gd name="T5" fmla="*/ 108 h 131"/>
                <a:gd name="T6" fmla="*/ 104 h 131"/>
                <a:gd name="T7" fmla="*/ 100 h 131"/>
                <a:gd name="T8" fmla="*/ 96 h 131"/>
                <a:gd name="T9" fmla="*/ 92 h 131"/>
                <a:gd name="T10" fmla="*/ 88 h 131"/>
                <a:gd name="T11" fmla="*/ 84 h 131"/>
                <a:gd name="T12" fmla="*/ 80 h 131"/>
                <a:gd name="T13" fmla="*/ 76 h 131"/>
                <a:gd name="T14" fmla="*/ 72 h 131"/>
                <a:gd name="T15" fmla="*/ 68 h 131"/>
                <a:gd name="T16" fmla="*/ 64 h 131"/>
                <a:gd name="T17" fmla="*/ 60 h 131"/>
                <a:gd name="T18" fmla="*/ 56 h 131"/>
                <a:gd name="T19" fmla="*/ 52 h 131"/>
                <a:gd name="T20" fmla="*/ 48 h 131"/>
                <a:gd name="T21" fmla="*/ 44 h 131"/>
                <a:gd name="T22" fmla="*/ 40 h 131"/>
                <a:gd name="T23" fmla="*/ 36 h 131"/>
                <a:gd name="T24" fmla="*/ 32 h 131"/>
                <a:gd name="T25" fmla="*/ 28 h 131"/>
                <a:gd name="T26" fmla="*/ 24 h 131"/>
                <a:gd name="T27" fmla="*/ 20 h 131"/>
                <a:gd name="T28" fmla="*/ 16 h 131"/>
                <a:gd name="T29" fmla="*/ 12 h 131"/>
                <a:gd name="T30" fmla="*/ 8 h 131"/>
                <a:gd name="T31" fmla="*/ 4 h 13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</a:cxnLst>
              <a:rect l="0" t="0" r="r" b="b"/>
              <a:pathLst>
                <a:path h="131">
                  <a:moveTo>
                    <a:pt x="0" y="128"/>
                  </a:moveTo>
                  <a:lnTo>
                    <a:pt x="0" y="127"/>
                  </a:lnTo>
                  <a:moveTo>
                    <a:pt x="0" y="124"/>
                  </a:moveTo>
                  <a:lnTo>
                    <a:pt x="0" y="123"/>
                  </a:lnTo>
                  <a:moveTo>
                    <a:pt x="0" y="120"/>
                  </a:moveTo>
                  <a:lnTo>
                    <a:pt x="0" y="119"/>
                  </a:lnTo>
                  <a:moveTo>
                    <a:pt x="0" y="116"/>
                  </a:moveTo>
                  <a:lnTo>
                    <a:pt x="0" y="115"/>
                  </a:lnTo>
                  <a:moveTo>
                    <a:pt x="0" y="112"/>
                  </a:moveTo>
                  <a:lnTo>
                    <a:pt x="0" y="111"/>
                  </a:lnTo>
                  <a:moveTo>
                    <a:pt x="0" y="108"/>
                  </a:moveTo>
                  <a:lnTo>
                    <a:pt x="0" y="107"/>
                  </a:lnTo>
                  <a:moveTo>
                    <a:pt x="0" y="104"/>
                  </a:moveTo>
                  <a:lnTo>
                    <a:pt x="0" y="103"/>
                  </a:lnTo>
                  <a:moveTo>
                    <a:pt x="0" y="100"/>
                  </a:moveTo>
                  <a:lnTo>
                    <a:pt x="0" y="99"/>
                  </a:lnTo>
                  <a:moveTo>
                    <a:pt x="0" y="96"/>
                  </a:moveTo>
                  <a:lnTo>
                    <a:pt x="0" y="95"/>
                  </a:lnTo>
                  <a:moveTo>
                    <a:pt x="0" y="92"/>
                  </a:moveTo>
                  <a:lnTo>
                    <a:pt x="0" y="91"/>
                  </a:lnTo>
                  <a:moveTo>
                    <a:pt x="0" y="88"/>
                  </a:moveTo>
                  <a:lnTo>
                    <a:pt x="0" y="87"/>
                  </a:lnTo>
                  <a:moveTo>
                    <a:pt x="0" y="84"/>
                  </a:moveTo>
                  <a:lnTo>
                    <a:pt x="0" y="83"/>
                  </a:lnTo>
                  <a:moveTo>
                    <a:pt x="0" y="80"/>
                  </a:moveTo>
                  <a:lnTo>
                    <a:pt x="0" y="79"/>
                  </a:lnTo>
                  <a:moveTo>
                    <a:pt x="0" y="76"/>
                  </a:moveTo>
                  <a:lnTo>
                    <a:pt x="0" y="75"/>
                  </a:lnTo>
                  <a:moveTo>
                    <a:pt x="0" y="72"/>
                  </a:moveTo>
                  <a:lnTo>
                    <a:pt x="0" y="71"/>
                  </a:lnTo>
                  <a:moveTo>
                    <a:pt x="0" y="68"/>
                  </a:moveTo>
                  <a:lnTo>
                    <a:pt x="0" y="67"/>
                  </a:lnTo>
                  <a:moveTo>
                    <a:pt x="0" y="64"/>
                  </a:moveTo>
                  <a:lnTo>
                    <a:pt x="0" y="63"/>
                  </a:lnTo>
                  <a:moveTo>
                    <a:pt x="0" y="60"/>
                  </a:moveTo>
                  <a:lnTo>
                    <a:pt x="0" y="59"/>
                  </a:lnTo>
                  <a:moveTo>
                    <a:pt x="0" y="56"/>
                  </a:moveTo>
                  <a:lnTo>
                    <a:pt x="0" y="55"/>
                  </a:lnTo>
                  <a:moveTo>
                    <a:pt x="0" y="52"/>
                  </a:moveTo>
                  <a:lnTo>
                    <a:pt x="0" y="51"/>
                  </a:lnTo>
                  <a:moveTo>
                    <a:pt x="0" y="48"/>
                  </a:moveTo>
                  <a:lnTo>
                    <a:pt x="0" y="47"/>
                  </a:lnTo>
                  <a:moveTo>
                    <a:pt x="0" y="44"/>
                  </a:moveTo>
                  <a:lnTo>
                    <a:pt x="0" y="43"/>
                  </a:lnTo>
                  <a:moveTo>
                    <a:pt x="0" y="40"/>
                  </a:moveTo>
                  <a:lnTo>
                    <a:pt x="0" y="39"/>
                  </a:lnTo>
                  <a:moveTo>
                    <a:pt x="0" y="36"/>
                  </a:moveTo>
                  <a:lnTo>
                    <a:pt x="0" y="35"/>
                  </a:lnTo>
                  <a:moveTo>
                    <a:pt x="0" y="32"/>
                  </a:moveTo>
                  <a:lnTo>
                    <a:pt x="0" y="31"/>
                  </a:lnTo>
                  <a:moveTo>
                    <a:pt x="0" y="28"/>
                  </a:moveTo>
                  <a:lnTo>
                    <a:pt x="0" y="27"/>
                  </a:lnTo>
                  <a:moveTo>
                    <a:pt x="0" y="24"/>
                  </a:moveTo>
                  <a:lnTo>
                    <a:pt x="0" y="23"/>
                  </a:lnTo>
                  <a:moveTo>
                    <a:pt x="0" y="20"/>
                  </a:moveTo>
                  <a:lnTo>
                    <a:pt x="0" y="19"/>
                  </a:lnTo>
                  <a:moveTo>
                    <a:pt x="0" y="16"/>
                  </a:moveTo>
                  <a:lnTo>
                    <a:pt x="0" y="15"/>
                  </a:lnTo>
                  <a:moveTo>
                    <a:pt x="0" y="12"/>
                  </a:moveTo>
                  <a:lnTo>
                    <a:pt x="0" y="11"/>
                  </a:lnTo>
                  <a:moveTo>
                    <a:pt x="0" y="8"/>
                  </a:moveTo>
                  <a:lnTo>
                    <a:pt x="0" y="7"/>
                  </a:lnTo>
                  <a:moveTo>
                    <a:pt x="0" y="4"/>
                  </a:moveTo>
                  <a:lnTo>
                    <a:pt x="0" y="3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45" name="Line 45"/>
            <p:cNvSpPr>
              <a:spLocks noChangeShapeType="1"/>
            </p:cNvSpPr>
            <p:nvPr/>
          </p:nvSpPr>
          <p:spPr bwMode="auto">
            <a:xfrm>
              <a:off x="3448" y="2932"/>
              <a:ext cx="1144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46" name="Line 46"/>
            <p:cNvSpPr>
              <a:spLocks noChangeShapeType="1"/>
            </p:cNvSpPr>
            <p:nvPr/>
          </p:nvSpPr>
          <p:spPr bwMode="auto">
            <a:xfrm>
              <a:off x="3448" y="2932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47" name="Line 47"/>
            <p:cNvSpPr>
              <a:spLocks noChangeShapeType="1"/>
            </p:cNvSpPr>
            <p:nvPr/>
          </p:nvSpPr>
          <p:spPr bwMode="auto">
            <a:xfrm>
              <a:off x="3848" y="2932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48" name="Line 48"/>
            <p:cNvSpPr>
              <a:spLocks noChangeShapeType="1"/>
            </p:cNvSpPr>
            <p:nvPr/>
          </p:nvSpPr>
          <p:spPr bwMode="auto">
            <a:xfrm>
              <a:off x="4016" y="2932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49" name="Line 49"/>
            <p:cNvSpPr>
              <a:spLocks noChangeShapeType="1"/>
            </p:cNvSpPr>
            <p:nvPr/>
          </p:nvSpPr>
          <p:spPr bwMode="auto">
            <a:xfrm>
              <a:off x="4192" y="2932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0" name="Line 50"/>
            <p:cNvSpPr>
              <a:spLocks noChangeShapeType="1"/>
            </p:cNvSpPr>
            <p:nvPr/>
          </p:nvSpPr>
          <p:spPr bwMode="auto">
            <a:xfrm>
              <a:off x="4592" y="2932"/>
              <a:ext cx="0" cy="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51" name="Rectangle 51"/>
            <p:cNvSpPr>
              <a:spLocks noChangeArrowheads="1"/>
            </p:cNvSpPr>
            <p:nvPr/>
          </p:nvSpPr>
          <p:spPr bwMode="auto">
            <a:xfrm>
              <a:off x="3360" y="3060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0.1</a:t>
              </a:r>
              <a:endParaRPr lang="en-US" altLang="en-US" sz="864"/>
            </a:p>
          </p:txBody>
        </p:sp>
        <p:sp>
          <p:nvSpPr>
            <p:cNvPr id="52" name="Rectangle 52"/>
            <p:cNvSpPr>
              <a:spLocks noChangeArrowheads="1"/>
            </p:cNvSpPr>
            <p:nvPr/>
          </p:nvSpPr>
          <p:spPr bwMode="auto">
            <a:xfrm>
              <a:off x="3760" y="3060"/>
              <a:ext cx="13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0.5</a:t>
              </a:r>
              <a:endParaRPr lang="en-US" altLang="en-US" sz="864"/>
            </a:p>
          </p:txBody>
        </p:sp>
        <p:sp>
          <p:nvSpPr>
            <p:cNvPr id="53" name="Rectangle 53"/>
            <p:cNvSpPr>
              <a:spLocks noChangeArrowheads="1"/>
            </p:cNvSpPr>
            <p:nvPr/>
          </p:nvSpPr>
          <p:spPr bwMode="auto">
            <a:xfrm>
              <a:off x="3968" y="3060"/>
              <a:ext cx="5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1</a:t>
              </a:r>
              <a:endParaRPr lang="en-US" altLang="en-US" sz="864"/>
            </a:p>
          </p:txBody>
        </p:sp>
        <p:sp>
          <p:nvSpPr>
            <p:cNvPr id="54" name="Rectangle 54"/>
            <p:cNvSpPr>
              <a:spLocks noChangeArrowheads="1"/>
            </p:cNvSpPr>
            <p:nvPr/>
          </p:nvSpPr>
          <p:spPr bwMode="auto">
            <a:xfrm>
              <a:off x="4144" y="3060"/>
              <a:ext cx="5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2</a:t>
              </a:r>
              <a:endParaRPr lang="en-US" altLang="en-US" sz="864"/>
            </a:p>
          </p:txBody>
        </p:sp>
        <p:sp>
          <p:nvSpPr>
            <p:cNvPr id="55" name="Rectangle 55"/>
            <p:cNvSpPr>
              <a:spLocks noChangeArrowheads="1"/>
            </p:cNvSpPr>
            <p:nvPr/>
          </p:nvSpPr>
          <p:spPr bwMode="auto">
            <a:xfrm>
              <a:off x="4520" y="3060"/>
              <a:ext cx="10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10</a:t>
              </a:r>
              <a:endParaRPr lang="en-US" altLang="en-US" sz="864"/>
            </a:p>
          </p:txBody>
        </p:sp>
        <p:sp>
          <p:nvSpPr>
            <p:cNvPr id="56" name="Rectangle 56"/>
            <p:cNvSpPr>
              <a:spLocks noChangeArrowheads="1"/>
            </p:cNvSpPr>
            <p:nvPr/>
          </p:nvSpPr>
          <p:spPr bwMode="auto">
            <a:xfrm>
              <a:off x="3756" y="1452"/>
              <a:ext cx="475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Risk Ratio</a:t>
              </a:r>
              <a:endParaRPr lang="en-US" altLang="en-US" sz="864"/>
            </a:p>
          </p:txBody>
        </p:sp>
        <p:sp>
          <p:nvSpPr>
            <p:cNvPr id="57" name="Rectangle 57"/>
            <p:cNvSpPr>
              <a:spLocks noChangeArrowheads="1"/>
            </p:cNvSpPr>
            <p:nvPr/>
          </p:nvSpPr>
          <p:spPr bwMode="auto">
            <a:xfrm>
              <a:off x="2552" y="3252"/>
              <a:ext cx="288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Relative Risk of Serious Adverse Events by Treatment Assignment</a:t>
              </a:r>
              <a:endParaRPr lang="en-US" altLang="en-US" sz="864" dirty="0"/>
            </a:p>
          </p:txBody>
        </p:sp>
        <p:sp>
          <p:nvSpPr>
            <p:cNvPr id="60" name="Freeform 60"/>
            <p:cNvSpPr>
              <a:spLocks/>
            </p:cNvSpPr>
            <p:nvPr/>
          </p:nvSpPr>
          <p:spPr bwMode="auto">
            <a:xfrm>
              <a:off x="3800" y="2788"/>
              <a:ext cx="488" cy="96"/>
            </a:xfrm>
            <a:custGeom>
              <a:avLst/>
              <a:gdLst>
                <a:gd name="T0" fmla="*/ 0 w 488"/>
                <a:gd name="T1" fmla="*/ 48 h 96"/>
                <a:gd name="T2" fmla="*/ 248 w 488"/>
                <a:gd name="T3" fmla="*/ 0 h 96"/>
                <a:gd name="T4" fmla="*/ 488 w 488"/>
                <a:gd name="T5" fmla="*/ 48 h 96"/>
                <a:gd name="T6" fmla="*/ 248 w 488"/>
                <a:gd name="T7" fmla="*/ 96 h 96"/>
                <a:gd name="T8" fmla="*/ 0 w 488"/>
                <a:gd name="T9" fmla="*/ 4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8" h="96">
                  <a:moveTo>
                    <a:pt x="0" y="48"/>
                  </a:moveTo>
                  <a:lnTo>
                    <a:pt x="248" y="0"/>
                  </a:lnTo>
                  <a:lnTo>
                    <a:pt x="488" y="48"/>
                  </a:lnTo>
                  <a:lnTo>
                    <a:pt x="248" y="96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1" name="Freeform 61"/>
            <p:cNvSpPr>
              <a:spLocks/>
            </p:cNvSpPr>
            <p:nvPr/>
          </p:nvSpPr>
          <p:spPr bwMode="auto">
            <a:xfrm>
              <a:off x="3800" y="2788"/>
              <a:ext cx="488" cy="96"/>
            </a:xfrm>
            <a:custGeom>
              <a:avLst/>
              <a:gdLst>
                <a:gd name="T0" fmla="*/ 0 w 61"/>
                <a:gd name="T1" fmla="*/ 6 h 12"/>
                <a:gd name="T2" fmla="*/ 31 w 61"/>
                <a:gd name="T3" fmla="*/ 0 h 12"/>
                <a:gd name="T4" fmla="*/ 61 w 61"/>
                <a:gd name="T5" fmla="*/ 6 h 12"/>
                <a:gd name="T6" fmla="*/ 31 w 61"/>
                <a:gd name="T7" fmla="*/ 12 h 12"/>
                <a:gd name="T8" fmla="*/ 0 w 61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12">
                  <a:moveTo>
                    <a:pt x="0" y="6"/>
                  </a:moveTo>
                  <a:lnTo>
                    <a:pt x="31" y="0"/>
                  </a:lnTo>
                  <a:lnTo>
                    <a:pt x="61" y="6"/>
                  </a:lnTo>
                  <a:lnTo>
                    <a:pt x="31" y="12"/>
                  </a:lnTo>
                  <a:lnTo>
                    <a:pt x="0" y="6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2" name="Rectangle 62"/>
            <p:cNvSpPr>
              <a:spLocks noChangeArrowheads="1"/>
            </p:cNvSpPr>
            <p:nvPr/>
          </p:nvSpPr>
          <p:spPr bwMode="auto">
            <a:xfrm>
              <a:off x="4408" y="2060"/>
              <a:ext cx="16" cy="16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3" name="Rectangle 63"/>
            <p:cNvSpPr>
              <a:spLocks noChangeArrowheads="1"/>
            </p:cNvSpPr>
            <p:nvPr/>
          </p:nvSpPr>
          <p:spPr bwMode="auto">
            <a:xfrm>
              <a:off x="4408" y="2060"/>
              <a:ext cx="16" cy="16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4" name="Line 64"/>
            <p:cNvSpPr>
              <a:spLocks noChangeShapeType="1"/>
            </p:cNvSpPr>
            <p:nvPr/>
          </p:nvSpPr>
          <p:spPr bwMode="auto">
            <a:xfrm flipV="1">
              <a:off x="4416" y="2052"/>
              <a:ext cx="0" cy="32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5" name="Line 65"/>
            <p:cNvSpPr>
              <a:spLocks noChangeShapeType="1"/>
            </p:cNvSpPr>
            <p:nvPr/>
          </p:nvSpPr>
          <p:spPr bwMode="auto">
            <a:xfrm>
              <a:off x="3688" y="2068"/>
              <a:ext cx="1464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6" name="Rectangle 66"/>
            <p:cNvSpPr>
              <a:spLocks noChangeArrowheads="1"/>
            </p:cNvSpPr>
            <p:nvPr/>
          </p:nvSpPr>
          <p:spPr bwMode="auto">
            <a:xfrm>
              <a:off x="3928" y="2180"/>
              <a:ext cx="152" cy="160"/>
            </a:xfrm>
            <a:prstGeom prst="rect">
              <a:avLst/>
            </a:prstGeom>
            <a:solidFill>
              <a:srgbClr val="BEB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7" name="Rectangle 67"/>
            <p:cNvSpPr>
              <a:spLocks noChangeArrowheads="1"/>
            </p:cNvSpPr>
            <p:nvPr/>
          </p:nvSpPr>
          <p:spPr bwMode="auto">
            <a:xfrm>
              <a:off x="3928" y="2180"/>
              <a:ext cx="152" cy="160"/>
            </a:xfrm>
            <a:prstGeom prst="rect">
              <a:avLst/>
            </a:prstGeom>
            <a:noFill/>
            <a:ln w="12700" cap="rnd">
              <a:solidFill>
                <a:srgbClr val="BE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8" name="Line 68"/>
            <p:cNvSpPr>
              <a:spLocks noChangeShapeType="1"/>
            </p:cNvSpPr>
            <p:nvPr/>
          </p:nvSpPr>
          <p:spPr bwMode="auto">
            <a:xfrm flipV="1">
              <a:off x="4000" y="2244"/>
              <a:ext cx="0" cy="32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69" name="Line 69"/>
            <p:cNvSpPr>
              <a:spLocks noChangeShapeType="1"/>
            </p:cNvSpPr>
            <p:nvPr/>
          </p:nvSpPr>
          <p:spPr bwMode="auto">
            <a:xfrm>
              <a:off x="3928" y="2260"/>
              <a:ext cx="152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43900" tIns="21950" rIns="43900" bIns="21950" numCol="1" anchor="t" anchorCtr="0" compatLnSpc="1">
              <a:prstTxWarp prst="textNoShape">
                <a:avLst/>
              </a:prstTxWarp>
            </a:bodyPr>
            <a:lstStyle/>
            <a:p>
              <a:endParaRPr lang="en-US" sz="864"/>
            </a:p>
          </p:txBody>
        </p:sp>
        <p:sp>
          <p:nvSpPr>
            <p:cNvPr id="70" name="Rectangle 70"/>
            <p:cNvSpPr>
              <a:spLocks noChangeArrowheads="1"/>
            </p:cNvSpPr>
            <p:nvPr/>
          </p:nvSpPr>
          <p:spPr bwMode="auto">
            <a:xfrm>
              <a:off x="5232" y="1452"/>
              <a:ext cx="13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>
                  <a:solidFill>
                    <a:srgbClr val="000000"/>
                  </a:solidFill>
                </a:rPr>
                <a:t>RR</a:t>
              </a:r>
              <a:endParaRPr lang="en-US" altLang="en-US" sz="864"/>
            </a:p>
          </p:txBody>
        </p:sp>
        <p:sp>
          <p:nvSpPr>
            <p:cNvPr id="72" name="Rectangle 72"/>
            <p:cNvSpPr>
              <a:spLocks noChangeArrowheads="1"/>
            </p:cNvSpPr>
            <p:nvPr/>
          </p:nvSpPr>
          <p:spPr bwMode="auto">
            <a:xfrm>
              <a:off x="5192" y="2796"/>
              <a:ext cx="19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1.11</a:t>
              </a:r>
              <a:endParaRPr lang="en-US" altLang="en-US" sz="864"/>
            </a:p>
          </p:txBody>
        </p:sp>
        <p:sp>
          <p:nvSpPr>
            <p:cNvPr id="73" name="Rectangle 73"/>
            <p:cNvSpPr>
              <a:spLocks noChangeArrowheads="1"/>
            </p:cNvSpPr>
            <p:nvPr/>
          </p:nvSpPr>
          <p:spPr bwMode="auto">
            <a:xfrm>
              <a:off x="5192" y="2028"/>
              <a:ext cx="19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5.00</a:t>
              </a:r>
              <a:endParaRPr lang="en-US" altLang="en-US" sz="864"/>
            </a:p>
          </p:txBody>
        </p:sp>
        <p:sp>
          <p:nvSpPr>
            <p:cNvPr id="74" name="Rectangle 74"/>
            <p:cNvSpPr>
              <a:spLocks noChangeArrowheads="1"/>
            </p:cNvSpPr>
            <p:nvPr/>
          </p:nvSpPr>
          <p:spPr bwMode="auto">
            <a:xfrm>
              <a:off x="5192" y="2220"/>
              <a:ext cx="19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0.94</a:t>
              </a:r>
              <a:endParaRPr lang="en-US" altLang="en-US" sz="864"/>
            </a:p>
          </p:txBody>
        </p:sp>
        <p:sp>
          <p:nvSpPr>
            <p:cNvPr id="75" name="Rectangle 75"/>
            <p:cNvSpPr>
              <a:spLocks noChangeArrowheads="1"/>
            </p:cNvSpPr>
            <p:nvPr/>
          </p:nvSpPr>
          <p:spPr bwMode="auto">
            <a:xfrm>
              <a:off x="5664" y="1452"/>
              <a:ext cx="3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 dirty="0">
                  <a:solidFill>
                    <a:srgbClr val="000000"/>
                  </a:solidFill>
                </a:rPr>
                <a:t>95% CI</a:t>
              </a:r>
              <a:endParaRPr lang="en-US" altLang="en-US" sz="864" dirty="0"/>
            </a:p>
          </p:txBody>
        </p:sp>
        <p:sp>
          <p:nvSpPr>
            <p:cNvPr id="77" name="Rectangle 77"/>
            <p:cNvSpPr>
              <a:spLocks noChangeArrowheads="1"/>
            </p:cNvSpPr>
            <p:nvPr/>
          </p:nvSpPr>
          <p:spPr bwMode="auto">
            <a:xfrm>
              <a:off x="5488" y="2796"/>
              <a:ext cx="5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[0.42;  2.93]</a:t>
              </a:r>
              <a:endParaRPr lang="en-US" altLang="en-US" sz="864"/>
            </a:p>
          </p:txBody>
        </p:sp>
        <p:sp>
          <p:nvSpPr>
            <p:cNvPr id="78" name="Rectangle 78"/>
            <p:cNvSpPr>
              <a:spLocks noChangeArrowheads="1"/>
            </p:cNvSpPr>
            <p:nvPr/>
          </p:nvSpPr>
          <p:spPr bwMode="auto">
            <a:xfrm>
              <a:off x="5456" y="2028"/>
              <a:ext cx="54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[0.26; 95.32]</a:t>
              </a:r>
              <a:endParaRPr lang="en-US" altLang="en-US" sz="864"/>
            </a:p>
          </p:txBody>
        </p:sp>
        <p:sp>
          <p:nvSpPr>
            <p:cNvPr id="79" name="Rectangle 79"/>
            <p:cNvSpPr>
              <a:spLocks noChangeArrowheads="1"/>
            </p:cNvSpPr>
            <p:nvPr/>
          </p:nvSpPr>
          <p:spPr bwMode="auto">
            <a:xfrm>
              <a:off x="5488" y="2220"/>
              <a:ext cx="52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[0.69;  1.30]</a:t>
              </a:r>
              <a:endParaRPr lang="en-US" altLang="en-US" sz="864"/>
            </a:p>
          </p:txBody>
        </p:sp>
        <p:sp>
          <p:nvSpPr>
            <p:cNvPr id="89" name="Rectangle 89"/>
            <p:cNvSpPr>
              <a:spLocks noChangeArrowheads="1"/>
            </p:cNvSpPr>
            <p:nvPr/>
          </p:nvSpPr>
          <p:spPr bwMode="auto">
            <a:xfrm>
              <a:off x="6184" y="2796"/>
              <a:ext cx="33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100.0%</a:t>
              </a:r>
              <a:endParaRPr lang="en-US" altLang="en-US" sz="864" dirty="0"/>
            </a:p>
          </p:txBody>
        </p:sp>
        <p:sp>
          <p:nvSpPr>
            <p:cNvPr id="90" name="Rectangle 90"/>
            <p:cNvSpPr>
              <a:spLocks noChangeArrowheads="1"/>
            </p:cNvSpPr>
            <p:nvPr/>
          </p:nvSpPr>
          <p:spPr bwMode="auto">
            <a:xfrm>
              <a:off x="6200" y="1836"/>
              <a:ext cx="22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0.0%</a:t>
              </a:r>
              <a:endParaRPr lang="en-US" altLang="en-US" sz="864" dirty="0"/>
            </a:p>
          </p:txBody>
        </p:sp>
        <p:sp>
          <p:nvSpPr>
            <p:cNvPr id="91" name="Rectangle 91"/>
            <p:cNvSpPr>
              <a:spLocks noChangeArrowheads="1"/>
            </p:cNvSpPr>
            <p:nvPr/>
          </p:nvSpPr>
          <p:spPr bwMode="auto">
            <a:xfrm>
              <a:off x="6197" y="2029"/>
              <a:ext cx="22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dirty="0">
                  <a:solidFill>
                    <a:srgbClr val="000000"/>
                  </a:solidFill>
                </a:rPr>
                <a:t>9.7%</a:t>
              </a:r>
              <a:endParaRPr lang="en-US" altLang="en-US" sz="864" dirty="0"/>
            </a:p>
          </p:txBody>
        </p:sp>
        <p:sp>
          <p:nvSpPr>
            <p:cNvPr id="92" name="Rectangle 92"/>
            <p:cNvSpPr>
              <a:spLocks noChangeArrowheads="1"/>
            </p:cNvSpPr>
            <p:nvPr/>
          </p:nvSpPr>
          <p:spPr bwMode="auto">
            <a:xfrm>
              <a:off x="6184" y="2230"/>
              <a:ext cx="27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>
                  <a:solidFill>
                    <a:srgbClr val="000000"/>
                  </a:solidFill>
                </a:rPr>
                <a:t>90.3%</a:t>
              </a:r>
              <a:endParaRPr lang="en-US" altLang="en-US" sz="864"/>
            </a:p>
          </p:txBody>
        </p:sp>
        <p:sp>
          <p:nvSpPr>
            <p:cNvPr id="93" name="Rectangle 93"/>
            <p:cNvSpPr>
              <a:spLocks noChangeArrowheads="1"/>
            </p:cNvSpPr>
            <p:nvPr/>
          </p:nvSpPr>
          <p:spPr bwMode="auto">
            <a:xfrm>
              <a:off x="6200" y="1445"/>
              <a:ext cx="32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439003"/>
              <a:r>
                <a:rPr lang="en-US" altLang="en-US" sz="576" b="1" dirty="0">
                  <a:solidFill>
                    <a:srgbClr val="000000"/>
                  </a:solidFill>
                </a:rPr>
                <a:t>Weight</a:t>
              </a:r>
              <a:endParaRPr lang="en-US" altLang="en-US" sz="864" dirty="0"/>
            </a:p>
          </p:txBody>
        </p:sp>
      </p:grpSp>
      <p:sp>
        <p:nvSpPr>
          <p:cNvPr id="94" name="Rectangle 57"/>
          <p:cNvSpPr>
            <a:spLocks noChangeArrowheads="1"/>
          </p:cNvSpPr>
          <p:nvPr/>
        </p:nvSpPr>
        <p:spPr bwMode="auto">
          <a:xfrm>
            <a:off x="830509" y="684712"/>
            <a:ext cx="3045706" cy="88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439003"/>
            <a:r>
              <a:rPr lang="en-US" altLang="en-US" sz="576" b="1">
                <a:solidFill>
                  <a:srgbClr val="000000"/>
                </a:solidFill>
              </a:rPr>
              <a:t>Appendix Figure </a:t>
            </a:r>
            <a:r>
              <a:rPr lang="en-US" altLang="en-US" sz="576" b="1" dirty="0">
                <a:solidFill>
                  <a:srgbClr val="000000"/>
                </a:solidFill>
              </a:rPr>
              <a:t>8: Relative Risk of Serious Adverse Events by Treatment Assignment</a:t>
            </a:r>
            <a:endParaRPr lang="en-US" altLang="en-US" sz="864" b="1" dirty="0"/>
          </a:p>
        </p:txBody>
      </p:sp>
    </p:spTree>
    <p:extLst>
      <p:ext uri="{BB962C8B-B14F-4D97-AF65-F5344CB8AC3E}">
        <p14:creationId xmlns:p14="http://schemas.microsoft.com/office/powerpoint/2010/main" val="2910062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895" y="566659"/>
            <a:ext cx="3731472" cy="2484541"/>
          </a:xfrm>
          <a:prstGeom prst="rect">
            <a:avLst/>
          </a:prstGeom>
        </p:spPr>
      </p:pic>
      <p:sp>
        <p:nvSpPr>
          <p:cNvPr id="4" name="Rectangle 57"/>
          <p:cNvSpPr>
            <a:spLocks noChangeArrowheads="1"/>
          </p:cNvSpPr>
          <p:nvPr/>
        </p:nvSpPr>
        <p:spPr bwMode="auto">
          <a:xfrm>
            <a:off x="1400336" y="402413"/>
            <a:ext cx="3518592" cy="192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439003"/>
            <a:r>
              <a:rPr lang="en-US" altLang="en-US" sz="624" b="1" dirty="0">
                <a:solidFill>
                  <a:srgbClr val="000000"/>
                </a:solidFill>
              </a:rPr>
              <a:t>Appendix Figure 9: Funnel Plot of Studies Reporting Serious Adverse Events of </a:t>
            </a:r>
            <a:r>
              <a:rPr lang="en-US" altLang="en-US" sz="624" b="1" dirty="0" err="1">
                <a:solidFill>
                  <a:srgbClr val="000000"/>
                </a:solidFill>
              </a:rPr>
              <a:t>Denosumab</a:t>
            </a:r>
            <a:r>
              <a:rPr lang="en-US" altLang="en-US" sz="624" b="1" dirty="0">
                <a:solidFill>
                  <a:srgbClr val="000000"/>
                </a:solidFill>
              </a:rPr>
              <a:t> </a:t>
            </a:r>
          </a:p>
          <a:p>
            <a:pPr algn="ctr" defTabSz="439003"/>
            <a:r>
              <a:rPr lang="en-US" altLang="en-US" sz="624" b="1" dirty="0">
                <a:solidFill>
                  <a:srgbClr val="000000"/>
                </a:solidFill>
              </a:rPr>
              <a:t>vs Bisphosphonate for Glucocorticoid Induced Osteoporosis</a:t>
            </a:r>
            <a:endParaRPr lang="en-US" altLang="en-US" sz="624" b="1" dirty="0"/>
          </a:p>
        </p:txBody>
      </p:sp>
    </p:spTree>
    <p:extLst>
      <p:ext uri="{BB962C8B-B14F-4D97-AF65-F5344CB8AC3E}">
        <p14:creationId xmlns:p14="http://schemas.microsoft.com/office/powerpoint/2010/main" val="2586576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1527</Words>
  <Application>Microsoft Office PowerPoint</Application>
  <PresentationFormat>Custom</PresentationFormat>
  <Paragraphs>582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Dept of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E. Hansen</dc:creator>
  <cp:lastModifiedBy>Patel, Sonam Kajal</cp:lastModifiedBy>
  <cp:revision>9</cp:revision>
  <dcterms:created xsi:type="dcterms:W3CDTF">2019-03-14T20:31:30Z</dcterms:created>
  <dcterms:modified xsi:type="dcterms:W3CDTF">2019-08-05T21:28:43Z</dcterms:modified>
</cp:coreProperties>
</file>