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5" r:id="rId3"/>
    <p:sldId id="263" r:id="rId4"/>
    <p:sldId id="259" r:id="rId5"/>
    <p:sldId id="258" r:id="rId6"/>
  </p:sldIdLst>
  <p:sldSz cx="6858000" cy="9144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1680" y="-12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451D1-D372-4FC9-9DB5-82B024A6A2FC}" type="datetimeFigureOut">
              <a:rPr lang="pt-BR" smtClean="0"/>
              <a:pPr/>
              <a:t>05/03/2020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59ACA-3DC3-4493-B751-8F91B27980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451D1-D372-4FC9-9DB5-82B024A6A2FC}" type="datetimeFigureOut">
              <a:rPr lang="pt-BR" smtClean="0"/>
              <a:pPr/>
              <a:t>05/03/2020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59ACA-3DC3-4493-B751-8F91B27980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451D1-D372-4FC9-9DB5-82B024A6A2FC}" type="datetimeFigureOut">
              <a:rPr lang="pt-BR" smtClean="0"/>
              <a:pPr/>
              <a:t>05/03/2020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59ACA-3DC3-4493-B751-8F91B27980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451D1-D372-4FC9-9DB5-82B024A6A2FC}" type="datetimeFigureOut">
              <a:rPr lang="pt-BR" smtClean="0"/>
              <a:pPr/>
              <a:t>05/03/2020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59ACA-3DC3-4493-B751-8F91B27980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451D1-D372-4FC9-9DB5-82B024A6A2FC}" type="datetimeFigureOut">
              <a:rPr lang="pt-BR" smtClean="0"/>
              <a:pPr/>
              <a:t>05/03/2020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59ACA-3DC3-4493-B751-8F91B27980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451D1-D372-4FC9-9DB5-82B024A6A2FC}" type="datetimeFigureOut">
              <a:rPr lang="pt-BR" smtClean="0"/>
              <a:pPr/>
              <a:t>05/03/2020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59ACA-3DC3-4493-B751-8F91B27980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451D1-D372-4FC9-9DB5-82B024A6A2FC}" type="datetimeFigureOut">
              <a:rPr lang="pt-BR" smtClean="0"/>
              <a:pPr/>
              <a:t>05/03/2020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59ACA-3DC3-4493-B751-8F91B27980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451D1-D372-4FC9-9DB5-82B024A6A2FC}" type="datetimeFigureOut">
              <a:rPr lang="pt-BR" smtClean="0"/>
              <a:pPr/>
              <a:t>05/03/2020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59ACA-3DC3-4493-B751-8F91B27980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451D1-D372-4FC9-9DB5-82B024A6A2FC}" type="datetimeFigureOut">
              <a:rPr lang="pt-BR" smtClean="0"/>
              <a:pPr/>
              <a:t>05/03/2020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59ACA-3DC3-4493-B751-8F91B27980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451D1-D372-4FC9-9DB5-82B024A6A2FC}" type="datetimeFigureOut">
              <a:rPr lang="pt-BR" smtClean="0"/>
              <a:pPr/>
              <a:t>05/03/2020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59ACA-3DC3-4493-B751-8F91B27980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451D1-D372-4FC9-9DB5-82B024A6A2FC}" type="datetimeFigureOut">
              <a:rPr lang="pt-BR" smtClean="0"/>
              <a:pPr/>
              <a:t>05/03/2020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59ACA-3DC3-4493-B751-8F91B27980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C451D1-D372-4FC9-9DB5-82B024A6A2FC}" type="datetimeFigureOut">
              <a:rPr lang="pt-BR" smtClean="0"/>
              <a:pPr/>
              <a:t>05/03/2020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59ACA-3DC3-4493-B751-8F91B27980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microsoft.com/office/2007/relationships/hdphoto" Target="../media/hdphoto2.wdp"/><Relationship Id="rId4" Type="http://schemas.openxmlformats.org/officeDocument/2006/relationships/image" Target="../media/image7.jpeg"/><Relationship Id="rId9" Type="http://schemas.microsoft.com/office/2007/relationships/hdphoto" Target="../media/hdphoto4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FFC82FD5-D41F-4D57-AEDE-1DF9C2A872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962" y="725424"/>
            <a:ext cx="5942076" cy="7693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2070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6FC8031F-B277-4872-B2F8-1D900B85C4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962" y="727710"/>
            <a:ext cx="5942076" cy="5622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024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469343A8-2C76-4442-84BD-BA84B272AE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962" y="473714"/>
            <a:ext cx="5942076" cy="4029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0310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Agrupar 44">
            <a:extLst>
              <a:ext uri="{FF2B5EF4-FFF2-40B4-BE49-F238E27FC236}">
                <a16:creationId xmlns:a16="http://schemas.microsoft.com/office/drawing/2014/main" id="{A312E6F8-0E44-4060-97AF-E00CDA97F48C}"/>
              </a:ext>
            </a:extLst>
          </p:cNvPr>
          <p:cNvGrpSpPr/>
          <p:nvPr/>
        </p:nvGrpSpPr>
        <p:grpSpPr>
          <a:xfrm>
            <a:off x="1453980" y="677961"/>
            <a:ext cx="3455371" cy="2598136"/>
            <a:chOff x="492830" y="1560005"/>
            <a:chExt cx="3455371" cy="2598136"/>
          </a:xfrm>
        </p:grpSpPr>
        <p:grpSp>
          <p:nvGrpSpPr>
            <p:cNvPr id="65" name="Grupo 5">
              <a:extLst>
                <a:ext uri="{FF2B5EF4-FFF2-40B4-BE49-F238E27FC236}">
                  <a16:creationId xmlns:a16="http://schemas.microsoft.com/office/drawing/2014/main" id="{51B75BB2-EE95-4F64-A410-98CCA9EB2898}"/>
                </a:ext>
              </a:extLst>
            </p:cNvPr>
            <p:cNvGrpSpPr/>
            <p:nvPr/>
          </p:nvGrpSpPr>
          <p:grpSpPr>
            <a:xfrm>
              <a:off x="506435" y="1811406"/>
              <a:ext cx="3441766" cy="2346735"/>
              <a:chOff x="1420835" y="247650"/>
              <a:chExt cx="3441766" cy="2346735"/>
            </a:xfrm>
          </p:grpSpPr>
          <p:sp>
            <p:nvSpPr>
              <p:cNvPr id="67" name="CaixaDeTexto 66">
                <a:extLst>
                  <a:ext uri="{FF2B5EF4-FFF2-40B4-BE49-F238E27FC236}">
                    <a16:creationId xmlns:a16="http://schemas.microsoft.com/office/drawing/2014/main" id="{1C343D66-8993-4557-A3A9-725B393C463B}"/>
                  </a:ext>
                </a:extLst>
              </p:cNvPr>
              <p:cNvSpPr txBox="1"/>
              <p:nvPr/>
            </p:nvSpPr>
            <p:spPr>
              <a:xfrm>
                <a:off x="2079867" y="2317386"/>
                <a:ext cx="61106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pt-BR" sz="1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Hnf1a</a:t>
                </a:r>
              </a:p>
            </p:txBody>
          </p:sp>
          <p:sp>
            <p:nvSpPr>
              <p:cNvPr id="68" name="CaixaDeTexto 67">
                <a:extLst>
                  <a:ext uri="{FF2B5EF4-FFF2-40B4-BE49-F238E27FC236}">
                    <a16:creationId xmlns:a16="http://schemas.microsoft.com/office/drawing/2014/main" id="{27FD3350-A15D-4073-9129-C5CBA97F1E7B}"/>
                  </a:ext>
                </a:extLst>
              </p:cNvPr>
              <p:cNvSpPr txBox="1"/>
              <p:nvPr/>
            </p:nvSpPr>
            <p:spPr>
              <a:xfrm>
                <a:off x="3120188" y="2317386"/>
                <a:ext cx="61106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pt-BR" sz="1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Hnf4a</a:t>
                </a:r>
              </a:p>
            </p:txBody>
          </p:sp>
          <p:sp>
            <p:nvSpPr>
              <p:cNvPr id="69" name="CaixaDeTexto 68">
                <a:extLst>
                  <a:ext uri="{FF2B5EF4-FFF2-40B4-BE49-F238E27FC236}">
                    <a16:creationId xmlns:a16="http://schemas.microsoft.com/office/drawing/2014/main" id="{D50648D8-A06D-4265-A4DF-3D3DCE2B4981}"/>
                  </a:ext>
                </a:extLst>
              </p:cNvPr>
              <p:cNvSpPr txBox="1"/>
              <p:nvPr/>
            </p:nvSpPr>
            <p:spPr>
              <a:xfrm>
                <a:off x="4158758" y="2317386"/>
                <a:ext cx="62869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pt-BR" sz="1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Foxa2</a:t>
                </a:r>
              </a:p>
            </p:txBody>
          </p:sp>
          <p:grpSp>
            <p:nvGrpSpPr>
              <p:cNvPr id="70" name="Grupo 4">
                <a:extLst>
                  <a:ext uri="{FF2B5EF4-FFF2-40B4-BE49-F238E27FC236}">
                    <a16:creationId xmlns:a16="http://schemas.microsoft.com/office/drawing/2014/main" id="{94B5CA9D-01FB-4A77-B842-2F687B0F7CE4}"/>
                  </a:ext>
                </a:extLst>
              </p:cNvPr>
              <p:cNvGrpSpPr/>
              <p:nvPr/>
            </p:nvGrpSpPr>
            <p:grpSpPr>
              <a:xfrm>
                <a:off x="1420835" y="247650"/>
                <a:ext cx="3441766" cy="2214705"/>
                <a:chOff x="1420835" y="247650"/>
                <a:chExt cx="3441766" cy="2214705"/>
              </a:xfrm>
            </p:grpSpPr>
            <p:grpSp>
              <p:nvGrpSpPr>
                <p:cNvPr id="71" name="Grupo 3">
                  <a:extLst>
                    <a:ext uri="{FF2B5EF4-FFF2-40B4-BE49-F238E27FC236}">
                      <a16:creationId xmlns:a16="http://schemas.microsoft.com/office/drawing/2014/main" id="{30422343-26CE-46A8-98AB-2D4C5B508C9D}"/>
                    </a:ext>
                  </a:extLst>
                </p:cNvPr>
                <p:cNvGrpSpPr/>
                <p:nvPr/>
              </p:nvGrpSpPr>
              <p:grpSpPr>
                <a:xfrm>
                  <a:off x="1420835" y="247650"/>
                  <a:ext cx="3432153" cy="2214705"/>
                  <a:chOff x="1420835" y="247650"/>
                  <a:chExt cx="3432153" cy="2214705"/>
                </a:xfrm>
              </p:grpSpPr>
              <p:pic>
                <p:nvPicPr>
                  <p:cNvPr id="78" name="Picture 3">
                    <a:extLst>
                      <a:ext uri="{FF2B5EF4-FFF2-40B4-BE49-F238E27FC236}">
                        <a16:creationId xmlns:a16="http://schemas.microsoft.com/office/drawing/2014/main" id="{4C493567-F7AD-4CB0-BCF8-B26E0634FE1B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1947863" y="247650"/>
                    <a:ext cx="2905125" cy="20955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p:sp>
                <p:nvSpPr>
                  <p:cNvPr id="79" name="CaixaDeTexto 78">
                    <a:extLst>
                      <a:ext uri="{FF2B5EF4-FFF2-40B4-BE49-F238E27FC236}">
                        <a16:creationId xmlns:a16="http://schemas.microsoft.com/office/drawing/2014/main" id="{F150FF35-321E-4921-836B-B8BFCDEA36CA}"/>
                      </a:ext>
                    </a:extLst>
                  </p:cNvPr>
                  <p:cNvSpPr txBox="1"/>
                  <p:nvPr/>
                </p:nvSpPr>
                <p:spPr>
                  <a:xfrm>
                    <a:off x="1597758" y="1570033"/>
                    <a:ext cx="397866" cy="27699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algn="r"/>
                    <a:r>
                      <a:rPr lang="pt-BR" sz="1200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1.0</a:t>
                    </a:r>
                  </a:p>
                </p:txBody>
              </p:sp>
              <p:sp>
                <p:nvSpPr>
                  <p:cNvPr id="80" name="CaixaDeTexto 79">
                    <a:extLst>
                      <a:ext uri="{FF2B5EF4-FFF2-40B4-BE49-F238E27FC236}">
                        <a16:creationId xmlns:a16="http://schemas.microsoft.com/office/drawing/2014/main" id="{6DACCAAF-545D-4C10-89E0-B9D54CAA2210}"/>
                      </a:ext>
                    </a:extLst>
                  </p:cNvPr>
                  <p:cNvSpPr txBox="1"/>
                  <p:nvPr/>
                </p:nvSpPr>
                <p:spPr>
                  <a:xfrm>
                    <a:off x="1725998" y="2185356"/>
                    <a:ext cx="269626" cy="27699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algn="r"/>
                    <a:r>
                      <a:rPr lang="pt-BR" sz="1200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0</a:t>
                    </a:r>
                  </a:p>
                </p:txBody>
              </p:sp>
              <p:sp>
                <p:nvSpPr>
                  <p:cNvPr id="81" name="CaixaDeTexto 80">
                    <a:extLst>
                      <a:ext uri="{FF2B5EF4-FFF2-40B4-BE49-F238E27FC236}">
                        <a16:creationId xmlns:a16="http://schemas.microsoft.com/office/drawing/2014/main" id="{29F441A1-C5C3-4330-AE3C-4B4664F2BA2E}"/>
                      </a:ext>
                    </a:extLst>
                  </p:cNvPr>
                  <p:cNvSpPr txBox="1"/>
                  <p:nvPr/>
                </p:nvSpPr>
                <p:spPr>
                  <a:xfrm>
                    <a:off x="1597758" y="956036"/>
                    <a:ext cx="397866" cy="27699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algn="r"/>
                    <a:r>
                      <a:rPr lang="pt-BR" sz="1200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2.0</a:t>
                    </a:r>
                  </a:p>
                </p:txBody>
              </p:sp>
              <p:sp>
                <p:nvSpPr>
                  <p:cNvPr id="82" name="CaixaDeTexto 81">
                    <a:extLst>
                      <a:ext uri="{FF2B5EF4-FFF2-40B4-BE49-F238E27FC236}">
                        <a16:creationId xmlns:a16="http://schemas.microsoft.com/office/drawing/2014/main" id="{E6201414-2485-404B-95F7-D88BC5246AA8}"/>
                      </a:ext>
                    </a:extLst>
                  </p:cNvPr>
                  <p:cNvSpPr txBox="1"/>
                  <p:nvPr/>
                </p:nvSpPr>
                <p:spPr>
                  <a:xfrm>
                    <a:off x="1597758" y="335689"/>
                    <a:ext cx="397866" cy="27699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algn="r"/>
                    <a:r>
                      <a:rPr lang="pt-BR" sz="1200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3.0</a:t>
                    </a:r>
                  </a:p>
                </p:txBody>
              </p:sp>
              <p:sp>
                <p:nvSpPr>
                  <p:cNvPr id="83" name="CaixaDeTexto 82">
                    <a:extLst>
                      <a:ext uri="{FF2B5EF4-FFF2-40B4-BE49-F238E27FC236}">
                        <a16:creationId xmlns:a16="http://schemas.microsoft.com/office/drawing/2014/main" id="{63C06E9F-0364-4C8F-9CE6-05A08D7C7606}"/>
                      </a:ext>
                    </a:extLst>
                  </p:cNvPr>
                  <p:cNvSpPr txBox="1"/>
                  <p:nvPr/>
                </p:nvSpPr>
                <p:spPr>
                  <a:xfrm rot="16200000">
                    <a:off x="730871" y="1244511"/>
                    <a:ext cx="1656928" cy="27699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algn="r"/>
                    <a:r>
                      <a:rPr lang="pt-BR" sz="1200" b="1" dirty="0" err="1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mRNA</a:t>
                    </a:r>
                    <a:r>
                      <a:rPr lang="pt-BR" sz="1200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  </a:t>
                    </a:r>
                    <a:r>
                      <a:rPr lang="pt-BR" sz="1200" b="1" dirty="0" err="1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content</a:t>
                    </a:r>
                    <a:r>
                      <a:rPr lang="pt-BR" sz="1200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 (AU)</a:t>
                    </a:r>
                  </a:p>
                </p:txBody>
              </p:sp>
            </p:grpSp>
            <p:sp>
              <p:nvSpPr>
                <p:cNvPr id="72" name="CaixaDeTexto 71">
                  <a:extLst>
                    <a:ext uri="{FF2B5EF4-FFF2-40B4-BE49-F238E27FC236}">
                      <a16:creationId xmlns:a16="http://schemas.microsoft.com/office/drawing/2014/main" id="{8C25881B-CDB8-4A8C-B93D-9CD0D83FA536}"/>
                    </a:ext>
                  </a:extLst>
                </p:cNvPr>
                <p:cNvSpPr txBox="1"/>
                <p:nvPr/>
              </p:nvSpPr>
              <p:spPr>
                <a:xfrm>
                  <a:off x="2227385" y="990602"/>
                  <a:ext cx="325730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pt-BR" sz="1400" b="1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**</a:t>
                  </a:r>
                </a:p>
              </p:txBody>
            </p:sp>
            <p:sp>
              <p:nvSpPr>
                <p:cNvPr id="73" name="CaixaDeTexto 72">
                  <a:extLst>
                    <a:ext uri="{FF2B5EF4-FFF2-40B4-BE49-F238E27FC236}">
                      <a16:creationId xmlns:a16="http://schemas.microsoft.com/office/drawing/2014/main" id="{7358CAD3-1581-4714-A56F-0B4D8E883912}"/>
                    </a:ext>
                  </a:extLst>
                </p:cNvPr>
                <p:cNvSpPr txBox="1"/>
                <p:nvPr/>
              </p:nvSpPr>
              <p:spPr>
                <a:xfrm>
                  <a:off x="2479439" y="955418"/>
                  <a:ext cx="325730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pt-BR" sz="1400" b="1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**</a:t>
                  </a:r>
                </a:p>
              </p:txBody>
            </p:sp>
            <p:sp>
              <p:nvSpPr>
                <p:cNvPr id="74" name="CaixaDeTexto 73">
                  <a:extLst>
                    <a:ext uri="{FF2B5EF4-FFF2-40B4-BE49-F238E27FC236}">
                      <a16:creationId xmlns:a16="http://schemas.microsoft.com/office/drawing/2014/main" id="{66D9B72A-9B89-43A7-83B6-7D7961FA68F9}"/>
                    </a:ext>
                  </a:extLst>
                </p:cNvPr>
                <p:cNvSpPr txBox="1"/>
                <p:nvPr/>
              </p:nvSpPr>
              <p:spPr>
                <a:xfrm>
                  <a:off x="3229669" y="615410"/>
                  <a:ext cx="396263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pt-BR" sz="1400" b="1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***</a:t>
                  </a:r>
                </a:p>
              </p:txBody>
            </p:sp>
            <p:sp>
              <p:nvSpPr>
                <p:cNvPr id="75" name="CaixaDeTexto 74">
                  <a:extLst>
                    <a:ext uri="{FF2B5EF4-FFF2-40B4-BE49-F238E27FC236}">
                      <a16:creationId xmlns:a16="http://schemas.microsoft.com/office/drawing/2014/main" id="{B3910F2D-222B-4315-B9A6-A5B11AB16077}"/>
                    </a:ext>
                  </a:extLst>
                </p:cNvPr>
                <p:cNvSpPr txBox="1"/>
                <p:nvPr/>
              </p:nvSpPr>
              <p:spPr>
                <a:xfrm>
                  <a:off x="3493447" y="269540"/>
                  <a:ext cx="396263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pt-BR" sz="1400" b="1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***</a:t>
                  </a:r>
                </a:p>
              </p:txBody>
            </p:sp>
            <p:sp>
              <p:nvSpPr>
                <p:cNvPr id="76" name="CaixaDeTexto 75">
                  <a:extLst>
                    <a:ext uri="{FF2B5EF4-FFF2-40B4-BE49-F238E27FC236}">
                      <a16:creationId xmlns:a16="http://schemas.microsoft.com/office/drawing/2014/main" id="{772EE24D-F2A0-4CD9-B415-495E6E697BD4}"/>
                    </a:ext>
                  </a:extLst>
                </p:cNvPr>
                <p:cNvSpPr txBox="1"/>
                <p:nvPr/>
              </p:nvSpPr>
              <p:spPr>
                <a:xfrm>
                  <a:off x="4349487" y="890912"/>
                  <a:ext cx="255198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pt-BR" sz="1400" b="1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*</a:t>
                  </a:r>
                </a:p>
              </p:txBody>
            </p:sp>
            <p:sp>
              <p:nvSpPr>
                <p:cNvPr id="77" name="CaixaDeTexto 76">
                  <a:extLst>
                    <a:ext uri="{FF2B5EF4-FFF2-40B4-BE49-F238E27FC236}">
                      <a16:creationId xmlns:a16="http://schemas.microsoft.com/office/drawing/2014/main" id="{B883B371-0A76-4223-8EBC-A7610046DE04}"/>
                    </a:ext>
                  </a:extLst>
                </p:cNvPr>
                <p:cNvSpPr txBox="1"/>
                <p:nvPr/>
              </p:nvSpPr>
              <p:spPr>
                <a:xfrm>
                  <a:off x="4607403" y="867452"/>
                  <a:ext cx="255198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pt-BR" sz="1400" b="1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*</a:t>
                  </a:r>
                </a:p>
              </p:txBody>
            </p:sp>
          </p:grpSp>
        </p:grpSp>
        <p:sp>
          <p:nvSpPr>
            <p:cNvPr id="66" name="CaixaDeTexto 65">
              <a:extLst>
                <a:ext uri="{FF2B5EF4-FFF2-40B4-BE49-F238E27FC236}">
                  <a16:creationId xmlns:a16="http://schemas.microsoft.com/office/drawing/2014/main" id="{C133D454-D935-4F30-B63E-83587EF4260D}"/>
                </a:ext>
              </a:extLst>
            </p:cNvPr>
            <p:cNvSpPr txBox="1"/>
            <p:nvPr/>
          </p:nvSpPr>
          <p:spPr>
            <a:xfrm>
              <a:off x="492830" y="1560005"/>
              <a:ext cx="31451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endParaRPr 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6" name="Agrupar 45">
            <a:extLst>
              <a:ext uri="{FF2B5EF4-FFF2-40B4-BE49-F238E27FC236}">
                <a16:creationId xmlns:a16="http://schemas.microsoft.com/office/drawing/2014/main" id="{280D37B1-6A56-4E78-9F3E-D341729FE7DB}"/>
              </a:ext>
            </a:extLst>
          </p:cNvPr>
          <p:cNvGrpSpPr/>
          <p:nvPr/>
        </p:nvGrpSpPr>
        <p:grpSpPr>
          <a:xfrm>
            <a:off x="1488666" y="3697801"/>
            <a:ext cx="3530102" cy="2598136"/>
            <a:chOff x="4981787" y="1560005"/>
            <a:chExt cx="3530102" cy="2598136"/>
          </a:xfrm>
        </p:grpSpPr>
        <p:grpSp>
          <p:nvGrpSpPr>
            <p:cNvPr id="48" name="Grupo 22">
              <a:extLst>
                <a:ext uri="{FF2B5EF4-FFF2-40B4-BE49-F238E27FC236}">
                  <a16:creationId xmlns:a16="http://schemas.microsoft.com/office/drawing/2014/main" id="{4C8FDE78-BDDC-4249-9E4C-C6106D19A89B}"/>
                </a:ext>
              </a:extLst>
            </p:cNvPr>
            <p:cNvGrpSpPr/>
            <p:nvPr/>
          </p:nvGrpSpPr>
          <p:grpSpPr>
            <a:xfrm>
              <a:off x="4981787" y="1792274"/>
              <a:ext cx="3530102" cy="2365867"/>
              <a:chOff x="992909" y="1277816"/>
              <a:chExt cx="3530102" cy="2365867"/>
            </a:xfrm>
          </p:grpSpPr>
          <p:pic>
            <p:nvPicPr>
              <p:cNvPr id="50" name="Picture 3">
                <a:extLst>
                  <a:ext uri="{FF2B5EF4-FFF2-40B4-BE49-F238E27FC236}">
                    <a16:creationId xmlns:a16="http://schemas.microsoft.com/office/drawing/2014/main" id="{1D0293A5-6AE3-4EE2-A4A5-4D9EDB691D9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26166" y="1286725"/>
                <a:ext cx="2905125" cy="20955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1" name="CaixaDeTexto 50">
                <a:extLst>
                  <a:ext uri="{FF2B5EF4-FFF2-40B4-BE49-F238E27FC236}">
                    <a16:creationId xmlns:a16="http://schemas.microsoft.com/office/drawing/2014/main" id="{18E65E61-57CE-4B1F-86AB-A70FEF234D8A}"/>
                  </a:ext>
                </a:extLst>
              </p:cNvPr>
              <p:cNvSpPr txBox="1"/>
              <p:nvPr/>
            </p:nvSpPr>
            <p:spPr>
              <a:xfrm>
                <a:off x="1657803" y="3366684"/>
                <a:ext cx="61106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pt-BR" sz="1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Hnf1a</a:t>
                </a:r>
              </a:p>
            </p:txBody>
          </p:sp>
          <p:sp>
            <p:nvSpPr>
              <p:cNvPr id="52" name="CaixaDeTexto 51">
                <a:extLst>
                  <a:ext uri="{FF2B5EF4-FFF2-40B4-BE49-F238E27FC236}">
                    <a16:creationId xmlns:a16="http://schemas.microsoft.com/office/drawing/2014/main" id="{284AC7EE-BF3C-438E-8F53-DA318735FD3B}"/>
                  </a:ext>
                </a:extLst>
              </p:cNvPr>
              <p:cNvSpPr txBox="1"/>
              <p:nvPr/>
            </p:nvSpPr>
            <p:spPr>
              <a:xfrm>
                <a:off x="2698124" y="3366684"/>
                <a:ext cx="61106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pt-BR" sz="1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Hnf4a</a:t>
                </a:r>
              </a:p>
            </p:txBody>
          </p:sp>
          <p:sp>
            <p:nvSpPr>
              <p:cNvPr id="53" name="CaixaDeTexto 52">
                <a:extLst>
                  <a:ext uri="{FF2B5EF4-FFF2-40B4-BE49-F238E27FC236}">
                    <a16:creationId xmlns:a16="http://schemas.microsoft.com/office/drawing/2014/main" id="{385968EE-1C51-4661-B523-45B7A8EAA457}"/>
                  </a:ext>
                </a:extLst>
              </p:cNvPr>
              <p:cNvSpPr txBox="1"/>
              <p:nvPr/>
            </p:nvSpPr>
            <p:spPr>
              <a:xfrm>
                <a:off x="3736694" y="3366684"/>
                <a:ext cx="62869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pt-BR" sz="1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Foxa2</a:t>
                </a:r>
              </a:p>
            </p:txBody>
          </p:sp>
          <p:sp>
            <p:nvSpPr>
              <p:cNvPr id="54" name="CaixaDeTexto 53">
                <a:extLst>
                  <a:ext uri="{FF2B5EF4-FFF2-40B4-BE49-F238E27FC236}">
                    <a16:creationId xmlns:a16="http://schemas.microsoft.com/office/drawing/2014/main" id="{53DB8B97-B103-418D-B22F-E57511D17FD4}"/>
                  </a:ext>
                </a:extLst>
              </p:cNvPr>
              <p:cNvSpPr txBox="1"/>
              <p:nvPr/>
            </p:nvSpPr>
            <p:spPr>
              <a:xfrm>
                <a:off x="1169832" y="2431747"/>
                <a:ext cx="39786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pt-BR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1.0</a:t>
                </a:r>
              </a:p>
            </p:txBody>
          </p:sp>
          <p:sp>
            <p:nvSpPr>
              <p:cNvPr id="55" name="CaixaDeTexto 54">
                <a:extLst>
                  <a:ext uri="{FF2B5EF4-FFF2-40B4-BE49-F238E27FC236}">
                    <a16:creationId xmlns:a16="http://schemas.microsoft.com/office/drawing/2014/main" id="{5D9003C2-9D8C-4CBF-917E-08C27AACE842}"/>
                  </a:ext>
                </a:extLst>
              </p:cNvPr>
              <p:cNvSpPr txBox="1"/>
              <p:nvPr/>
            </p:nvSpPr>
            <p:spPr>
              <a:xfrm>
                <a:off x="1298072" y="3228792"/>
                <a:ext cx="26962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pt-BR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</a:p>
            </p:txBody>
          </p:sp>
          <p:sp>
            <p:nvSpPr>
              <p:cNvPr id="56" name="CaixaDeTexto 55">
                <a:extLst>
                  <a:ext uri="{FF2B5EF4-FFF2-40B4-BE49-F238E27FC236}">
                    <a16:creationId xmlns:a16="http://schemas.microsoft.com/office/drawing/2014/main" id="{57E90C38-C6D0-4B90-A5C1-3AD69A4F3034}"/>
                  </a:ext>
                </a:extLst>
              </p:cNvPr>
              <p:cNvSpPr txBox="1"/>
              <p:nvPr/>
            </p:nvSpPr>
            <p:spPr>
              <a:xfrm>
                <a:off x="1169832" y="1636028"/>
                <a:ext cx="39786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pt-BR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2.0</a:t>
                </a:r>
              </a:p>
            </p:txBody>
          </p:sp>
          <p:sp>
            <p:nvSpPr>
              <p:cNvPr id="57" name="CaixaDeTexto 56">
                <a:extLst>
                  <a:ext uri="{FF2B5EF4-FFF2-40B4-BE49-F238E27FC236}">
                    <a16:creationId xmlns:a16="http://schemas.microsoft.com/office/drawing/2014/main" id="{EE8C55F1-C60D-412C-9760-6BA7A16E445F}"/>
                  </a:ext>
                </a:extLst>
              </p:cNvPr>
              <p:cNvSpPr txBox="1"/>
              <p:nvPr/>
            </p:nvSpPr>
            <p:spPr>
              <a:xfrm rot="16200000">
                <a:off x="302945" y="2358291"/>
                <a:ext cx="165692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pt-BR" sz="12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mRNA</a:t>
                </a:r>
                <a:r>
                  <a:rPr lang="pt-BR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pt-BR" sz="12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content</a:t>
                </a:r>
                <a:r>
                  <a:rPr lang="pt-BR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(AU)</a:t>
                </a:r>
              </a:p>
            </p:txBody>
          </p:sp>
          <p:sp>
            <p:nvSpPr>
              <p:cNvPr id="58" name="CaixaDeTexto 57">
                <a:extLst>
                  <a:ext uri="{FF2B5EF4-FFF2-40B4-BE49-F238E27FC236}">
                    <a16:creationId xmlns:a16="http://schemas.microsoft.com/office/drawing/2014/main" id="{4D9836B9-E780-4279-9B17-EFDBACD56E05}"/>
                  </a:ext>
                </a:extLst>
              </p:cNvPr>
              <p:cNvSpPr txBox="1"/>
              <p:nvPr/>
            </p:nvSpPr>
            <p:spPr>
              <a:xfrm>
                <a:off x="1805309" y="1529894"/>
                <a:ext cx="32573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pt-BR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**</a:t>
                </a:r>
              </a:p>
            </p:txBody>
          </p:sp>
          <p:sp>
            <p:nvSpPr>
              <p:cNvPr id="59" name="CaixaDeTexto 58">
                <a:extLst>
                  <a:ext uri="{FF2B5EF4-FFF2-40B4-BE49-F238E27FC236}">
                    <a16:creationId xmlns:a16="http://schemas.microsoft.com/office/drawing/2014/main" id="{1B27C503-2952-4FDB-B976-A48D80A638F7}"/>
                  </a:ext>
                </a:extLst>
              </p:cNvPr>
              <p:cNvSpPr txBox="1"/>
              <p:nvPr/>
            </p:nvSpPr>
            <p:spPr>
              <a:xfrm>
                <a:off x="2807605" y="1277816"/>
                <a:ext cx="39626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pt-BR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***</a:t>
                </a:r>
              </a:p>
            </p:txBody>
          </p:sp>
          <p:sp>
            <p:nvSpPr>
              <p:cNvPr id="60" name="CaixaDeTexto 59">
                <a:extLst>
                  <a:ext uri="{FF2B5EF4-FFF2-40B4-BE49-F238E27FC236}">
                    <a16:creationId xmlns:a16="http://schemas.microsoft.com/office/drawing/2014/main" id="{C222A430-B580-4392-A4FE-7AF3887D9C6D}"/>
                  </a:ext>
                </a:extLst>
              </p:cNvPr>
              <p:cNvSpPr txBox="1"/>
              <p:nvPr/>
            </p:nvSpPr>
            <p:spPr>
              <a:xfrm>
                <a:off x="3851029" y="1535732"/>
                <a:ext cx="39626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pt-BR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***</a:t>
                </a:r>
              </a:p>
            </p:txBody>
          </p:sp>
          <p:sp>
            <p:nvSpPr>
              <p:cNvPr id="61" name="CaixaDeTexto 60">
                <a:extLst>
                  <a:ext uri="{FF2B5EF4-FFF2-40B4-BE49-F238E27FC236}">
                    <a16:creationId xmlns:a16="http://schemas.microsoft.com/office/drawing/2014/main" id="{51E7CEF7-C579-438A-91B2-5C7A8694C0DC}"/>
                  </a:ext>
                </a:extLst>
              </p:cNvPr>
              <p:cNvSpPr txBox="1"/>
              <p:nvPr/>
            </p:nvSpPr>
            <p:spPr>
              <a:xfrm>
                <a:off x="3147696" y="1834699"/>
                <a:ext cx="25519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pt-BR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*</a:t>
                </a:r>
              </a:p>
            </p:txBody>
          </p:sp>
          <p:sp>
            <p:nvSpPr>
              <p:cNvPr id="62" name="CaixaDeTexto 61">
                <a:extLst>
                  <a:ext uri="{FF2B5EF4-FFF2-40B4-BE49-F238E27FC236}">
                    <a16:creationId xmlns:a16="http://schemas.microsoft.com/office/drawing/2014/main" id="{EA3DBFCC-F513-4842-8E3C-584401A498B6}"/>
                  </a:ext>
                </a:extLst>
              </p:cNvPr>
              <p:cNvSpPr txBox="1"/>
              <p:nvPr/>
            </p:nvSpPr>
            <p:spPr>
              <a:xfrm>
                <a:off x="3104415" y="1711608"/>
                <a:ext cx="341760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pt-BR" sz="1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##</a:t>
                </a:r>
                <a:endParaRPr lang="pt-BR" sz="1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3" name="CaixaDeTexto 62">
                <a:extLst>
                  <a:ext uri="{FF2B5EF4-FFF2-40B4-BE49-F238E27FC236}">
                    <a16:creationId xmlns:a16="http://schemas.microsoft.com/office/drawing/2014/main" id="{63A3E7EE-86F4-4BF4-A745-05AAC35638D1}"/>
                  </a:ext>
                </a:extLst>
              </p:cNvPr>
              <p:cNvSpPr txBox="1"/>
              <p:nvPr/>
            </p:nvSpPr>
            <p:spPr>
              <a:xfrm>
                <a:off x="2055105" y="2174694"/>
                <a:ext cx="341760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pt-BR" sz="1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##</a:t>
                </a:r>
                <a:endParaRPr lang="pt-BR" sz="1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4" name="CaixaDeTexto 63">
                <a:extLst>
                  <a:ext uri="{FF2B5EF4-FFF2-40B4-BE49-F238E27FC236}">
                    <a16:creationId xmlns:a16="http://schemas.microsoft.com/office/drawing/2014/main" id="{024CA639-A3A4-432C-B4EF-30E6E23FBC7A}"/>
                  </a:ext>
                </a:extLst>
              </p:cNvPr>
              <p:cNvSpPr txBox="1"/>
              <p:nvPr/>
            </p:nvSpPr>
            <p:spPr>
              <a:xfrm>
                <a:off x="4102703" y="2098488"/>
                <a:ext cx="420308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pt-BR" sz="1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###</a:t>
                </a:r>
                <a:endParaRPr lang="pt-BR" sz="1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49" name="CaixaDeTexto 48">
              <a:extLst>
                <a:ext uri="{FF2B5EF4-FFF2-40B4-BE49-F238E27FC236}">
                  <a16:creationId xmlns:a16="http://schemas.microsoft.com/office/drawing/2014/main" id="{260AD34C-E410-44D5-9282-3A774CD211B8}"/>
                </a:ext>
              </a:extLst>
            </p:cNvPr>
            <p:cNvSpPr txBox="1"/>
            <p:nvPr/>
          </p:nvSpPr>
          <p:spPr>
            <a:xfrm>
              <a:off x="5013868" y="1560005"/>
              <a:ext cx="31451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endParaRPr 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7" name="CaixaDeTexto 46">
            <a:extLst>
              <a:ext uri="{FF2B5EF4-FFF2-40B4-BE49-F238E27FC236}">
                <a16:creationId xmlns:a16="http://schemas.microsoft.com/office/drawing/2014/main" id="{B89C8A84-A52E-46E3-99F5-75677AFD4617}"/>
              </a:ext>
            </a:extLst>
          </p:cNvPr>
          <p:cNvSpPr txBox="1"/>
          <p:nvPr/>
        </p:nvSpPr>
        <p:spPr>
          <a:xfrm>
            <a:off x="456499" y="6898771"/>
            <a:ext cx="6140873" cy="1720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Supplementary Figure 1.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Quantification (RT-qPCR) of </a:t>
            </a: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Hnf1a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Hnf4a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Foxa2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(codify HNF3B) mRNAs in samples of liver from control (C, white bars in panels A and B), obese type 2 diabetes mellitus (T2D, black bars in panels A and B), high-fat-fed T2D (HF-T2D, dashed bars in panel A) and phlorizin-treated T2D (Phl-T2D, dashed bars in panel B) mice. ANOVA, followed by Newman-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Keuls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post-test. *P&lt;0.05, **P&lt;0.01 and ***P&lt;0.001 vs C; ##P&lt;0.01 and ###P&lt;0.001 vs T2D.</a:t>
            </a:r>
          </a:p>
        </p:txBody>
      </p:sp>
      <p:sp>
        <p:nvSpPr>
          <p:cNvPr id="84" name="CaixaDeTexto 83">
            <a:extLst>
              <a:ext uri="{FF2B5EF4-FFF2-40B4-BE49-F238E27FC236}">
                <a16:creationId xmlns:a16="http://schemas.microsoft.com/office/drawing/2014/main" id="{36BAFCFC-582B-47A7-8F9D-B01CE5B7C42A}"/>
              </a:ext>
            </a:extLst>
          </p:cNvPr>
          <p:cNvSpPr txBox="1"/>
          <p:nvPr/>
        </p:nvSpPr>
        <p:spPr>
          <a:xfrm>
            <a:off x="83572" y="164347"/>
            <a:ext cx="19383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>
                <a:latin typeface="Arial" panose="020B0604020202020204" pitchFamily="34" charset="0"/>
                <a:cs typeface="Arial" panose="020B0604020202020204" pitchFamily="34" charset="0"/>
              </a:rPr>
              <a:t>Supplementary Figure 1</a:t>
            </a:r>
          </a:p>
        </p:txBody>
      </p:sp>
    </p:spTree>
    <p:extLst>
      <p:ext uri="{BB962C8B-B14F-4D97-AF65-F5344CB8AC3E}">
        <p14:creationId xmlns:p14="http://schemas.microsoft.com/office/powerpoint/2010/main" val="3110898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Agrupar 3">
            <a:extLst>
              <a:ext uri="{FF2B5EF4-FFF2-40B4-BE49-F238E27FC236}">
                <a16:creationId xmlns:a16="http://schemas.microsoft.com/office/drawing/2014/main" id="{9FF26B6D-F1B7-42C1-A250-7959CCEBA1C5}"/>
              </a:ext>
            </a:extLst>
          </p:cNvPr>
          <p:cNvGrpSpPr/>
          <p:nvPr/>
        </p:nvGrpSpPr>
        <p:grpSpPr>
          <a:xfrm>
            <a:off x="13311" y="1052377"/>
            <a:ext cx="6904128" cy="5030319"/>
            <a:chOff x="13311" y="192841"/>
            <a:chExt cx="6904128" cy="5030319"/>
          </a:xfrm>
        </p:grpSpPr>
        <p:grpSp>
          <p:nvGrpSpPr>
            <p:cNvPr id="41" name="Grupo 1">
              <a:extLst>
                <a:ext uri="{FF2B5EF4-FFF2-40B4-BE49-F238E27FC236}">
                  <a16:creationId xmlns:a16="http://schemas.microsoft.com/office/drawing/2014/main" id="{39AA1323-D9C9-49B4-AE9F-3DD10DA08DD4}"/>
                </a:ext>
              </a:extLst>
            </p:cNvPr>
            <p:cNvGrpSpPr/>
            <p:nvPr/>
          </p:nvGrpSpPr>
          <p:grpSpPr>
            <a:xfrm>
              <a:off x="13311" y="192841"/>
              <a:ext cx="1838174" cy="5030319"/>
              <a:chOff x="683536" y="477321"/>
              <a:chExt cx="1838174" cy="5030319"/>
            </a:xfrm>
          </p:grpSpPr>
          <p:pic>
            <p:nvPicPr>
              <p:cNvPr id="85" name="Imagem 84" descr="HNF1.jpg">
                <a:extLst>
                  <a:ext uri="{FF2B5EF4-FFF2-40B4-BE49-F238E27FC236}">
                    <a16:creationId xmlns:a16="http://schemas.microsoft.com/office/drawing/2014/main" id="{4A300F15-0F2B-483A-945E-5CF5FE1D681A}"/>
                  </a:ext>
                </a:extLst>
              </p:cNvPr>
              <p:cNvPicPr preferRelativeResize="0"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harpenSoften amount="-50000"/>
                        </a14:imgEffect>
                        <a14:imgEffect>
                          <a14:colorTemperature colorTemp="4700"/>
                        </a14:imgEffect>
                        <a14:imgEffect>
                          <a14:saturation sat="0"/>
                        </a14:imgEffect>
                        <a14:imgEffect>
                          <a14:brightnessContrast bright="40000" contrast="20000"/>
                        </a14:imgEffect>
                      </a14:imgLayer>
                    </a14:imgProps>
                  </a:ext>
                </a:extLst>
              </a:blip>
              <a:srcRect l="1533" t="509" r="8518" b="2301"/>
              <a:stretch/>
            </p:blipFill>
            <p:spPr>
              <a:xfrm>
                <a:off x="971600" y="975285"/>
                <a:ext cx="1417320" cy="4532355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</p:pic>
          <p:cxnSp>
            <p:nvCxnSpPr>
              <p:cNvPr id="86" name="Conector de seta reta 2">
                <a:extLst>
                  <a:ext uri="{FF2B5EF4-FFF2-40B4-BE49-F238E27FC236}">
                    <a16:creationId xmlns:a16="http://schemas.microsoft.com/office/drawing/2014/main" id="{690BB587-2B95-4E96-90BF-49EE55F3060F}"/>
                  </a:ext>
                </a:extLst>
              </p:cNvPr>
              <p:cNvCxnSpPr/>
              <p:nvPr/>
            </p:nvCxnSpPr>
            <p:spPr>
              <a:xfrm>
                <a:off x="683536" y="3332609"/>
                <a:ext cx="274320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7" name="CaixaDeTexto 86">
                <a:extLst>
                  <a:ext uri="{FF2B5EF4-FFF2-40B4-BE49-F238E27FC236}">
                    <a16:creationId xmlns:a16="http://schemas.microsoft.com/office/drawing/2014/main" id="{36A654DD-1DFA-4BF0-AC96-3912B79C1AAE}"/>
                  </a:ext>
                </a:extLst>
              </p:cNvPr>
              <p:cNvSpPr txBox="1"/>
              <p:nvPr/>
            </p:nvSpPr>
            <p:spPr>
              <a:xfrm>
                <a:off x="904875" y="700093"/>
                <a:ext cx="341760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0x</a:t>
                </a:r>
              </a:p>
            </p:txBody>
          </p:sp>
          <p:sp>
            <p:nvSpPr>
              <p:cNvPr id="88" name="CaixaDeTexto 87">
                <a:extLst>
                  <a:ext uri="{FF2B5EF4-FFF2-40B4-BE49-F238E27FC236}">
                    <a16:creationId xmlns:a16="http://schemas.microsoft.com/office/drawing/2014/main" id="{A7D594A8-5242-45AB-9A0D-12B843C8B4B7}"/>
                  </a:ext>
                </a:extLst>
              </p:cNvPr>
              <p:cNvSpPr txBox="1"/>
              <p:nvPr/>
            </p:nvSpPr>
            <p:spPr>
              <a:xfrm>
                <a:off x="1156718" y="700093"/>
                <a:ext cx="420308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10x</a:t>
                </a:r>
              </a:p>
            </p:txBody>
          </p:sp>
          <p:sp>
            <p:nvSpPr>
              <p:cNvPr id="89" name="CaixaDeTexto 88">
                <a:extLst>
                  <a:ext uri="{FF2B5EF4-FFF2-40B4-BE49-F238E27FC236}">
                    <a16:creationId xmlns:a16="http://schemas.microsoft.com/office/drawing/2014/main" id="{F4C1941A-D7CC-40D2-AE6A-C3FE5BB69FD5}"/>
                  </a:ext>
                </a:extLst>
              </p:cNvPr>
              <p:cNvSpPr txBox="1"/>
              <p:nvPr/>
            </p:nvSpPr>
            <p:spPr>
              <a:xfrm>
                <a:off x="1487109" y="700093"/>
                <a:ext cx="420308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20x</a:t>
                </a:r>
              </a:p>
            </p:txBody>
          </p:sp>
          <p:sp>
            <p:nvSpPr>
              <p:cNvPr id="90" name="CaixaDeTexto 89">
                <a:extLst>
                  <a:ext uri="{FF2B5EF4-FFF2-40B4-BE49-F238E27FC236}">
                    <a16:creationId xmlns:a16="http://schemas.microsoft.com/office/drawing/2014/main" id="{C9E44C1B-272E-44C5-BC6C-746225C371E4}"/>
                  </a:ext>
                </a:extLst>
              </p:cNvPr>
              <p:cNvSpPr txBox="1"/>
              <p:nvPr/>
            </p:nvSpPr>
            <p:spPr>
              <a:xfrm>
                <a:off x="1817500" y="700093"/>
                <a:ext cx="420308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50x</a:t>
                </a:r>
              </a:p>
            </p:txBody>
          </p:sp>
          <p:sp>
            <p:nvSpPr>
              <p:cNvPr id="91" name="CaixaDeTexto 90">
                <a:extLst>
                  <a:ext uri="{FF2B5EF4-FFF2-40B4-BE49-F238E27FC236}">
                    <a16:creationId xmlns:a16="http://schemas.microsoft.com/office/drawing/2014/main" id="{2FF496C2-70CC-4A69-8902-2E553D9D9E01}"/>
                  </a:ext>
                </a:extLst>
              </p:cNvPr>
              <p:cNvSpPr txBox="1"/>
              <p:nvPr/>
            </p:nvSpPr>
            <p:spPr>
              <a:xfrm>
                <a:off x="2147890" y="700093"/>
                <a:ext cx="373820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1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Ab</a:t>
                </a:r>
                <a:endParaRPr lang="pt-BR" sz="11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2" name="CaixaDeTexto 91">
                <a:extLst>
                  <a:ext uri="{FF2B5EF4-FFF2-40B4-BE49-F238E27FC236}">
                    <a16:creationId xmlns:a16="http://schemas.microsoft.com/office/drawing/2014/main" id="{5BF9E99E-4D4D-4D05-B176-B801E8AAF430}"/>
                  </a:ext>
                </a:extLst>
              </p:cNvPr>
              <p:cNvSpPr txBox="1"/>
              <p:nvPr/>
            </p:nvSpPr>
            <p:spPr>
              <a:xfrm>
                <a:off x="1376373" y="477321"/>
                <a:ext cx="657552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HNF1A</a:t>
                </a:r>
              </a:p>
            </p:txBody>
          </p:sp>
        </p:grpSp>
        <p:grpSp>
          <p:nvGrpSpPr>
            <p:cNvPr id="42" name="Grupo 7">
              <a:extLst>
                <a:ext uri="{FF2B5EF4-FFF2-40B4-BE49-F238E27FC236}">
                  <a16:creationId xmlns:a16="http://schemas.microsoft.com/office/drawing/2014/main" id="{4FF82215-95EC-4931-B704-261EDC73B6DE}"/>
                </a:ext>
              </a:extLst>
            </p:cNvPr>
            <p:cNvGrpSpPr/>
            <p:nvPr/>
          </p:nvGrpSpPr>
          <p:grpSpPr>
            <a:xfrm>
              <a:off x="1784642" y="192841"/>
              <a:ext cx="1598414" cy="5026023"/>
              <a:chOff x="2920337" y="477321"/>
              <a:chExt cx="1598414" cy="5026023"/>
            </a:xfrm>
          </p:grpSpPr>
          <p:pic>
            <p:nvPicPr>
              <p:cNvPr id="78" name="Picture 2">
                <a:extLst>
                  <a:ext uri="{FF2B5EF4-FFF2-40B4-BE49-F238E27FC236}">
                    <a16:creationId xmlns:a16="http://schemas.microsoft.com/office/drawing/2014/main" id="{9652F493-87F6-4180-B1F6-1529C4073A26}"/>
                  </a:ext>
                </a:extLst>
              </p:cNvPr>
              <p:cNvPicPr preferRelativeResize="0"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colorTemperature colorTemp="4700"/>
                        </a14:imgEffect>
                        <a14:imgEffect>
                          <a14:saturation sat="0"/>
                        </a14:imgEffect>
                        <a14:imgEffect>
                          <a14:brightnessContrast bright="27000"/>
                        </a14:imgEffect>
                      </a14:imgLayer>
                    </a14:imgProps>
                  </a:ext>
                </a:extLst>
              </a:blip>
              <a:srcRect l="2984" t="976" r="11732" b="5092"/>
              <a:stretch/>
            </p:blipFill>
            <p:spPr bwMode="auto">
              <a:xfrm>
                <a:off x="3211343" y="975285"/>
                <a:ext cx="1285383" cy="4528059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</p:pic>
          <p:cxnSp>
            <p:nvCxnSpPr>
              <p:cNvPr id="79" name="Conector de seta reta 18">
                <a:extLst>
                  <a:ext uri="{FF2B5EF4-FFF2-40B4-BE49-F238E27FC236}">
                    <a16:creationId xmlns:a16="http://schemas.microsoft.com/office/drawing/2014/main" id="{965544F7-D6C2-4B91-B6E8-BFC1285A05B8}"/>
                  </a:ext>
                </a:extLst>
              </p:cNvPr>
              <p:cNvCxnSpPr/>
              <p:nvPr/>
            </p:nvCxnSpPr>
            <p:spPr>
              <a:xfrm>
                <a:off x="2920337" y="3818384"/>
                <a:ext cx="274320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0" name="CaixaDeTexto 79">
                <a:extLst>
                  <a:ext uri="{FF2B5EF4-FFF2-40B4-BE49-F238E27FC236}">
                    <a16:creationId xmlns:a16="http://schemas.microsoft.com/office/drawing/2014/main" id="{937FF527-3AF0-4394-927C-57D2FA01951A}"/>
                  </a:ext>
                </a:extLst>
              </p:cNvPr>
              <p:cNvSpPr txBox="1"/>
              <p:nvPr/>
            </p:nvSpPr>
            <p:spPr>
              <a:xfrm>
                <a:off x="3266597" y="705520"/>
                <a:ext cx="341760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0x</a:t>
                </a:r>
              </a:p>
            </p:txBody>
          </p:sp>
          <p:sp>
            <p:nvSpPr>
              <p:cNvPr id="81" name="CaixaDeTexto 80">
                <a:extLst>
                  <a:ext uri="{FF2B5EF4-FFF2-40B4-BE49-F238E27FC236}">
                    <a16:creationId xmlns:a16="http://schemas.microsoft.com/office/drawing/2014/main" id="{86931703-C476-4571-8E74-936CCED546A3}"/>
                  </a:ext>
                </a:extLst>
              </p:cNvPr>
              <p:cNvSpPr txBox="1"/>
              <p:nvPr/>
            </p:nvSpPr>
            <p:spPr>
              <a:xfrm>
                <a:off x="3480827" y="705520"/>
                <a:ext cx="420308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50x</a:t>
                </a:r>
              </a:p>
            </p:txBody>
          </p:sp>
          <p:sp>
            <p:nvSpPr>
              <p:cNvPr id="82" name="CaixaDeTexto 81">
                <a:extLst>
                  <a:ext uri="{FF2B5EF4-FFF2-40B4-BE49-F238E27FC236}">
                    <a16:creationId xmlns:a16="http://schemas.microsoft.com/office/drawing/2014/main" id="{0CFD8566-4009-415F-BD87-0530171FDB68}"/>
                  </a:ext>
                </a:extLst>
              </p:cNvPr>
              <p:cNvSpPr txBox="1"/>
              <p:nvPr/>
            </p:nvSpPr>
            <p:spPr>
              <a:xfrm>
                <a:off x="3773605" y="705520"/>
                <a:ext cx="498855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100x</a:t>
                </a:r>
              </a:p>
            </p:txBody>
          </p:sp>
          <p:sp>
            <p:nvSpPr>
              <p:cNvPr id="83" name="CaixaDeTexto 82">
                <a:extLst>
                  <a:ext uri="{FF2B5EF4-FFF2-40B4-BE49-F238E27FC236}">
                    <a16:creationId xmlns:a16="http://schemas.microsoft.com/office/drawing/2014/main" id="{3BC9ECDB-B6A7-4F83-A302-CF8C218E5518}"/>
                  </a:ext>
                </a:extLst>
              </p:cNvPr>
              <p:cNvSpPr txBox="1"/>
              <p:nvPr/>
            </p:nvSpPr>
            <p:spPr>
              <a:xfrm>
                <a:off x="4144931" y="705520"/>
                <a:ext cx="373820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1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Ab</a:t>
                </a:r>
                <a:endParaRPr lang="pt-BR" sz="11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4" name="CaixaDeTexto 83">
                <a:extLst>
                  <a:ext uri="{FF2B5EF4-FFF2-40B4-BE49-F238E27FC236}">
                    <a16:creationId xmlns:a16="http://schemas.microsoft.com/office/drawing/2014/main" id="{6ECE0155-4CF0-487E-BCC8-FEA617B819B5}"/>
                  </a:ext>
                </a:extLst>
              </p:cNvPr>
              <p:cNvSpPr txBox="1"/>
              <p:nvPr/>
            </p:nvSpPr>
            <p:spPr>
              <a:xfrm>
                <a:off x="3553033" y="477321"/>
                <a:ext cx="657552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HNF4A</a:t>
                </a:r>
              </a:p>
            </p:txBody>
          </p:sp>
        </p:grpSp>
        <p:grpSp>
          <p:nvGrpSpPr>
            <p:cNvPr id="43" name="Grupo 8">
              <a:extLst>
                <a:ext uri="{FF2B5EF4-FFF2-40B4-BE49-F238E27FC236}">
                  <a16:creationId xmlns:a16="http://schemas.microsoft.com/office/drawing/2014/main" id="{1FD7985F-5253-41BF-B87E-C4D5B03E60D9}"/>
                </a:ext>
              </a:extLst>
            </p:cNvPr>
            <p:cNvGrpSpPr/>
            <p:nvPr/>
          </p:nvGrpSpPr>
          <p:grpSpPr>
            <a:xfrm>
              <a:off x="3411625" y="192841"/>
              <a:ext cx="1590568" cy="5030319"/>
              <a:chOff x="4941211" y="477321"/>
              <a:chExt cx="1590568" cy="5030319"/>
            </a:xfrm>
          </p:grpSpPr>
          <p:pic>
            <p:nvPicPr>
              <p:cNvPr id="71" name="Imagem 70" descr="NF3.jpg">
                <a:extLst>
                  <a:ext uri="{FF2B5EF4-FFF2-40B4-BE49-F238E27FC236}">
                    <a16:creationId xmlns:a16="http://schemas.microsoft.com/office/drawing/2014/main" id="{BBCAC10B-B5DB-4C80-8E58-B16E83B95941}"/>
                  </a:ext>
                </a:extLst>
              </p:cNvPr>
              <p:cNvPicPr preferRelativeResize="0">
                <a:picLocks noChangeAspect="1"/>
              </p:cNvPicPr>
              <p:nvPr/>
            </p:nvPicPr>
            <p:blipFill rotWithShape="1">
              <a:blip r:embed="rId6" cstate="print">
                <a:extLst>
                  <a:ext uri="{BEBA8EAE-BF5A-486C-A8C5-ECC9F3942E4B}">
                    <a14:imgProps xmlns:a14="http://schemas.microsoft.com/office/drawing/2010/main">
                      <a14:imgLayer r:embed="rId7">
                        <a14:imgEffect>
                          <a14:sharpenSoften amount="-50000"/>
                        </a14:imgEffect>
                        <a14:imgEffect>
                          <a14:colorTemperature colorTemp="4700"/>
                        </a14:imgEffect>
                        <a14:imgEffect>
                          <a14:saturation sat="0"/>
                        </a14:imgEffect>
                        <a14:imgEffect>
                          <a14:brightnessContrast bright="33000" contrast="10000"/>
                        </a14:imgEffect>
                      </a14:imgLayer>
                    </a14:imgProps>
                  </a:ext>
                </a:extLst>
              </a:blip>
              <a:srcRect l="4361" t="-1267" r="307" b="4293"/>
              <a:stretch/>
            </p:blipFill>
            <p:spPr>
              <a:xfrm>
                <a:off x="5245179" y="975285"/>
                <a:ext cx="1286600" cy="4532355"/>
              </a:xfrm>
              <a:prstGeom prst="rect">
                <a:avLst/>
              </a:prstGeom>
              <a:ln w="28575">
                <a:solidFill>
                  <a:schemeClr val="tx1"/>
                </a:solidFill>
              </a:ln>
            </p:spPr>
          </p:pic>
          <p:cxnSp>
            <p:nvCxnSpPr>
              <p:cNvPr id="72" name="Conector de seta reta 19">
                <a:extLst>
                  <a:ext uri="{FF2B5EF4-FFF2-40B4-BE49-F238E27FC236}">
                    <a16:creationId xmlns:a16="http://schemas.microsoft.com/office/drawing/2014/main" id="{51F40257-FC95-4771-8995-808C1242BEDD}"/>
                  </a:ext>
                </a:extLst>
              </p:cNvPr>
              <p:cNvCxnSpPr/>
              <p:nvPr/>
            </p:nvCxnSpPr>
            <p:spPr>
              <a:xfrm>
                <a:off x="4941211" y="1713359"/>
                <a:ext cx="274320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3" name="CaixaDeTexto 72">
                <a:extLst>
                  <a:ext uri="{FF2B5EF4-FFF2-40B4-BE49-F238E27FC236}">
                    <a16:creationId xmlns:a16="http://schemas.microsoft.com/office/drawing/2014/main" id="{0D82DB68-26B8-4DFF-91C8-6309522FA2AD}"/>
                  </a:ext>
                </a:extLst>
              </p:cNvPr>
              <p:cNvSpPr txBox="1"/>
              <p:nvPr/>
            </p:nvSpPr>
            <p:spPr>
              <a:xfrm>
                <a:off x="5275600" y="700089"/>
                <a:ext cx="341760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0x</a:t>
                </a:r>
              </a:p>
            </p:txBody>
          </p:sp>
          <p:sp>
            <p:nvSpPr>
              <p:cNvPr id="74" name="CaixaDeTexto 73">
                <a:extLst>
                  <a:ext uri="{FF2B5EF4-FFF2-40B4-BE49-F238E27FC236}">
                    <a16:creationId xmlns:a16="http://schemas.microsoft.com/office/drawing/2014/main" id="{375E71C7-17A8-4D3B-B8BC-7B8B456222D8}"/>
                  </a:ext>
                </a:extLst>
              </p:cNvPr>
              <p:cNvSpPr txBox="1"/>
              <p:nvPr/>
            </p:nvSpPr>
            <p:spPr>
              <a:xfrm>
                <a:off x="5516013" y="700089"/>
                <a:ext cx="420308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10x</a:t>
                </a:r>
              </a:p>
            </p:txBody>
          </p:sp>
          <p:sp>
            <p:nvSpPr>
              <p:cNvPr id="75" name="CaixaDeTexto 74">
                <a:extLst>
                  <a:ext uri="{FF2B5EF4-FFF2-40B4-BE49-F238E27FC236}">
                    <a16:creationId xmlns:a16="http://schemas.microsoft.com/office/drawing/2014/main" id="{E3998685-1C70-4D62-9F16-C030C4951CB5}"/>
                  </a:ext>
                </a:extLst>
              </p:cNvPr>
              <p:cNvSpPr txBox="1"/>
              <p:nvPr/>
            </p:nvSpPr>
            <p:spPr>
              <a:xfrm>
                <a:off x="5834974" y="700089"/>
                <a:ext cx="420308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20x</a:t>
                </a:r>
              </a:p>
            </p:txBody>
          </p:sp>
          <p:sp>
            <p:nvSpPr>
              <p:cNvPr id="76" name="CaixaDeTexto 75">
                <a:extLst>
                  <a:ext uri="{FF2B5EF4-FFF2-40B4-BE49-F238E27FC236}">
                    <a16:creationId xmlns:a16="http://schemas.microsoft.com/office/drawing/2014/main" id="{84038D15-35DC-49F6-9FEB-C38109E369D8}"/>
                  </a:ext>
                </a:extLst>
              </p:cNvPr>
              <p:cNvSpPr txBox="1"/>
              <p:nvPr/>
            </p:nvSpPr>
            <p:spPr>
              <a:xfrm>
                <a:off x="6153934" y="700089"/>
                <a:ext cx="373820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1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Ab</a:t>
                </a:r>
                <a:endParaRPr lang="pt-BR" sz="11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7" name="CaixaDeTexto 76">
                <a:extLst>
                  <a:ext uri="{FF2B5EF4-FFF2-40B4-BE49-F238E27FC236}">
                    <a16:creationId xmlns:a16="http://schemas.microsoft.com/office/drawing/2014/main" id="{6645DC2C-843A-4F74-9880-800F6E38B822}"/>
                  </a:ext>
                </a:extLst>
              </p:cNvPr>
              <p:cNvSpPr txBox="1"/>
              <p:nvPr/>
            </p:nvSpPr>
            <p:spPr>
              <a:xfrm>
                <a:off x="5578365" y="477321"/>
                <a:ext cx="657552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100" b="1">
                    <a:latin typeface="Arial" panose="020B0604020202020204" pitchFamily="34" charset="0"/>
                    <a:cs typeface="Arial" panose="020B0604020202020204" pitchFamily="34" charset="0"/>
                  </a:rPr>
                  <a:t>HNF3B</a:t>
                </a:r>
                <a:endParaRPr lang="pt-BR" sz="11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" name="Agrupar 2">
              <a:extLst>
                <a:ext uri="{FF2B5EF4-FFF2-40B4-BE49-F238E27FC236}">
                  <a16:creationId xmlns:a16="http://schemas.microsoft.com/office/drawing/2014/main" id="{9FB50D76-8DAC-43C2-9DCE-0E33551F74F5}"/>
                </a:ext>
              </a:extLst>
            </p:cNvPr>
            <p:cNvGrpSpPr/>
            <p:nvPr/>
          </p:nvGrpSpPr>
          <p:grpSpPr>
            <a:xfrm>
              <a:off x="5054614" y="192841"/>
              <a:ext cx="1862825" cy="5030319"/>
              <a:chOff x="5555540" y="192841"/>
              <a:chExt cx="1862825" cy="5030319"/>
            </a:xfrm>
          </p:grpSpPr>
          <p:pic>
            <p:nvPicPr>
              <p:cNvPr id="63" name="Picture 3">
                <a:extLst>
                  <a:ext uri="{FF2B5EF4-FFF2-40B4-BE49-F238E27FC236}">
                    <a16:creationId xmlns:a16="http://schemas.microsoft.com/office/drawing/2014/main" id="{95544BEC-83FE-41A1-968B-BA3BA16062E3}"/>
                  </a:ext>
                </a:extLst>
              </p:cNvPr>
              <p:cNvPicPr preferRelativeResize="0">
                <a:picLocks noChangeAspect="1" noChangeArrowheads="1"/>
              </p:cNvPicPr>
              <p:nvPr/>
            </p:nvPicPr>
            <p:blipFill rotWithShape="1">
              <a:blip r:embed="rId8">
                <a:extLst>
                  <a:ext uri="{BEBA8EAE-BF5A-486C-A8C5-ECC9F3942E4B}">
                    <a14:imgProps xmlns:a14="http://schemas.microsoft.com/office/drawing/2010/main">
                      <a14:imgLayer r:embed="rId9">
                        <a14:imgEffect>
                          <a14:colorTemperature colorTemp="4700"/>
                        </a14:imgEffect>
                        <a14:imgEffect>
                          <a14:saturation sat="0"/>
                        </a14:imgEffect>
                        <a14:imgEffect>
                          <a14:brightnessContrast bright="30000"/>
                        </a14:imgEffect>
                      </a14:imgLayer>
                    </a14:imgProps>
                  </a:ext>
                </a:extLst>
              </a:blip>
              <a:srcRect l="7685" r="5118" b="2051"/>
              <a:stretch/>
            </p:blipFill>
            <p:spPr bwMode="auto">
              <a:xfrm>
                <a:off x="5897880" y="690805"/>
                <a:ext cx="1417320" cy="4532355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</p:pic>
          <p:cxnSp>
            <p:nvCxnSpPr>
              <p:cNvPr id="64" name="Conector de seta reta 20">
                <a:extLst>
                  <a:ext uri="{FF2B5EF4-FFF2-40B4-BE49-F238E27FC236}">
                    <a16:creationId xmlns:a16="http://schemas.microsoft.com/office/drawing/2014/main" id="{56273DA9-9005-4F1D-B22B-8FD3B9EC9345}"/>
                  </a:ext>
                </a:extLst>
              </p:cNvPr>
              <p:cNvCxnSpPr/>
              <p:nvPr/>
            </p:nvCxnSpPr>
            <p:spPr>
              <a:xfrm>
                <a:off x="5555540" y="2695704"/>
                <a:ext cx="274320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5" name="CaixaDeTexto 64">
                <a:extLst>
                  <a:ext uri="{FF2B5EF4-FFF2-40B4-BE49-F238E27FC236}">
                    <a16:creationId xmlns:a16="http://schemas.microsoft.com/office/drawing/2014/main" id="{1DE42022-3BD3-4CE4-9550-C22B16EBDAF1}"/>
                  </a:ext>
                </a:extLst>
              </p:cNvPr>
              <p:cNvSpPr txBox="1"/>
              <p:nvPr/>
            </p:nvSpPr>
            <p:spPr>
              <a:xfrm>
                <a:off x="5910390" y="415605"/>
                <a:ext cx="341760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0x</a:t>
                </a:r>
              </a:p>
            </p:txBody>
          </p:sp>
          <p:sp>
            <p:nvSpPr>
              <p:cNvPr id="66" name="CaixaDeTexto 65">
                <a:extLst>
                  <a:ext uri="{FF2B5EF4-FFF2-40B4-BE49-F238E27FC236}">
                    <a16:creationId xmlns:a16="http://schemas.microsoft.com/office/drawing/2014/main" id="{1EA756E6-BF63-43DD-AC73-D23C1DA5D44F}"/>
                  </a:ext>
                </a:extLst>
              </p:cNvPr>
              <p:cNvSpPr txBox="1"/>
              <p:nvPr/>
            </p:nvSpPr>
            <p:spPr>
              <a:xfrm>
                <a:off x="6154655" y="415605"/>
                <a:ext cx="420308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10x</a:t>
                </a:r>
              </a:p>
            </p:txBody>
          </p:sp>
          <p:sp>
            <p:nvSpPr>
              <p:cNvPr id="67" name="CaixaDeTexto 66">
                <a:extLst>
                  <a:ext uri="{FF2B5EF4-FFF2-40B4-BE49-F238E27FC236}">
                    <a16:creationId xmlns:a16="http://schemas.microsoft.com/office/drawing/2014/main" id="{D605C077-4AFC-4852-A9A5-3432A5C0FE82}"/>
                  </a:ext>
                </a:extLst>
              </p:cNvPr>
              <p:cNvSpPr txBox="1"/>
              <p:nvPr/>
            </p:nvSpPr>
            <p:spPr>
              <a:xfrm>
                <a:off x="6477468" y="415605"/>
                <a:ext cx="420308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50x</a:t>
                </a:r>
              </a:p>
            </p:txBody>
          </p:sp>
          <p:sp>
            <p:nvSpPr>
              <p:cNvPr id="68" name="CaixaDeTexto 67">
                <a:extLst>
                  <a:ext uri="{FF2B5EF4-FFF2-40B4-BE49-F238E27FC236}">
                    <a16:creationId xmlns:a16="http://schemas.microsoft.com/office/drawing/2014/main" id="{9544FA3C-B2A6-4B8B-A48E-CA9094FB8663}"/>
                  </a:ext>
                </a:extLst>
              </p:cNvPr>
              <p:cNvSpPr txBox="1"/>
              <p:nvPr/>
            </p:nvSpPr>
            <p:spPr>
              <a:xfrm>
                <a:off x="7044545" y="415605"/>
                <a:ext cx="373820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1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Ab</a:t>
                </a:r>
                <a:endParaRPr lang="pt-BR" sz="11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9" name="CaixaDeTexto 68">
                <a:extLst>
                  <a:ext uri="{FF2B5EF4-FFF2-40B4-BE49-F238E27FC236}">
                    <a16:creationId xmlns:a16="http://schemas.microsoft.com/office/drawing/2014/main" id="{00962928-8CC7-448F-B206-B5EF776F9DBF}"/>
                  </a:ext>
                </a:extLst>
              </p:cNvPr>
              <p:cNvSpPr txBox="1"/>
              <p:nvPr/>
            </p:nvSpPr>
            <p:spPr>
              <a:xfrm>
                <a:off x="6381888" y="192841"/>
                <a:ext cx="579005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NFKB</a:t>
                </a:r>
              </a:p>
            </p:txBody>
          </p:sp>
          <p:sp>
            <p:nvSpPr>
              <p:cNvPr id="70" name="CaixaDeTexto 69">
                <a:extLst>
                  <a:ext uri="{FF2B5EF4-FFF2-40B4-BE49-F238E27FC236}">
                    <a16:creationId xmlns:a16="http://schemas.microsoft.com/office/drawing/2014/main" id="{76724C37-EC62-4CB8-8319-10980507E6F3}"/>
                  </a:ext>
                </a:extLst>
              </p:cNvPr>
              <p:cNvSpPr txBox="1"/>
              <p:nvPr/>
            </p:nvSpPr>
            <p:spPr>
              <a:xfrm>
                <a:off x="6800281" y="415605"/>
                <a:ext cx="341760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0x</a:t>
                </a:r>
              </a:p>
            </p:txBody>
          </p:sp>
        </p:grpSp>
      </p:grpSp>
      <p:sp>
        <p:nvSpPr>
          <p:cNvPr id="93" name="CaixaDeTexto 92">
            <a:extLst>
              <a:ext uri="{FF2B5EF4-FFF2-40B4-BE49-F238E27FC236}">
                <a16:creationId xmlns:a16="http://schemas.microsoft.com/office/drawing/2014/main" id="{A877ACB5-2071-4B58-A75A-13871D2468ED}"/>
              </a:ext>
            </a:extLst>
          </p:cNvPr>
          <p:cNvSpPr txBox="1"/>
          <p:nvPr/>
        </p:nvSpPr>
        <p:spPr>
          <a:xfrm>
            <a:off x="324064" y="6324708"/>
            <a:ext cx="6348554" cy="1443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Supplementary</a:t>
            </a:r>
            <a:r>
              <a:rPr lang="pt-BR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 Figure 2.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EMSA analysis of HNF1A, HNF3B, HNF4A and NFKB in nuclear protein extract from liver samples. Specificity of the binding was checked by addition of 10- to 100-fold molar excess of unlabeled oligonucleotide, and of the specific antibodies (ab), as indicated at the top. For NFKB analysis (p50 and p65) anti-p65 ab was used. The arrows indicate the specific protein/DNA complex.   </a:t>
            </a:r>
          </a:p>
        </p:txBody>
      </p:sp>
      <p:sp>
        <p:nvSpPr>
          <p:cNvPr id="94" name="CaixaDeTexto 93">
            <a:extLst>
              <a:ext uri="{FF2B5EF4-FFF2-40B4-BE49-F238E27FC236}">
                <a16:creationId xmlns:a16="http://schemas.microsoft.com/office/drawing/2014/main" id="{07A09CD2-6F6E-4A15-AF6F-6EDDD7A1864D}"/>
              </a:ext>
            </a:extLst>
          </p:cNvPr>
          <p:cNvSpPr txBox="1"/>
          <p:nvPr/>
        </p:nvSpPr>
        <p:spPr>
          <a:xfrm>
            <a:off x="83572" y="164347"/>
            <a:ext cx="19383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Supplementary Figure 2</a:t>
            </a:r>
          </a:p>
        </p:txBody>
      </p:sp>
    </p:spTree>
    <p:extLst>
      <p:ext uri="{BB962C8B-B14F-4D97-AF65-F5344CB8AC3E}">
        <p14:creationId xmlns:p14="http://schemas.microsoft.com/office/powerpoint/2010/main" val="32531367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934</TotalTime>
  <Words>256</Words>
  <Application>Microsoft Office PowerPoint</Application>
  <PresentationFormat>Apresentação na tela (4:3)</PresentationFormat>
  <Paragraphs>56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8" baseType="lpstr">
      <vt:lpstr>Arial</vt:lpstr>
      <vt:lpstr>Calibri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Aline David Silva</dc:creator>
  <cp:lastModifiedBy>ubiratan</cp:lastModifiedBy>
  <cp:revision>47</cp:revision>
  <dcterms:created xsi:type="dcterms:W3CDTF">2016-09-19T13:17:10Z</dcterms:created>
  <dcterms:modified xsi:type="dcterms:W3CDTF">2020-03-05T11:38:58Z</dcterms:modified>
</cp:coreProperties>
</file>