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6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2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BBFF-2E5F-9C42-9F46-2174A4C1E3B8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F985-6B91-BA48-AC5B-72D2F7D3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4332F02-59F7-2A4E-B6A3-A561BE2B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0701"/>
            <a:ext cx="60325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Table S1. Quantitative PCR Array data.</a:t>
            </a:r>
            <a:r>
              <a:rPr kumimoji="0" lang="en-US" altLang="zh-TW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Complete list of 84 genes that were examined 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</a:t>
            </a:r>
            <a:r>
              <a:rPr kumimoji="0" lang="en-US" altLang="zh-TW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 the PCR array is presented. Fold change and 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p-value</a:t>
            </a:r>
            <a:r>
              <a:rPr kumimoji="0" lang="en-US" altLang="zh-TW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were calculated based on mock-treated </a:t>
            </a:r>
            <a:r>
              <a:rPr kumimoji="0" lang="en-US" altLang="zh-TW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chBMDC</a:t>
            </a:r>
            <a:r>
              <a:rPr kumimoji="0" lang="en-US" altLang="zh-TW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using software provided by the manufacturer (see Materials and Methods) at 16 </a:t>
            </a:r>
            <a:r>
              <a:rPr kumimoji="0" lang="en-US" altLang="zh-TW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hr</a:t>
            </a:r>
            <a:r>
              <a:rPr kumimoji="0" lang="en-US" altLang="zh-TW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post stimulation.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DC73C-F37E-E049-8C8A-4129ACA9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2" y="924699"/>
            <a:ext cx="5717980" cy="83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0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5640A0-0519-B84D-AB25-F020B2A5D631}"/>
              </a:ext>
            </a:extLst>
          </p:cNvPr>
          <p:cNvSpPr/>
          <p:nvPr/>
        </p:nvSpPr>
        <p:spPr>
          <a:xfrm>
            <a:off x="471487" y="4409961"/>
            <a:ext cx="6083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S1.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Venn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chBMDC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immune genes assayed by PCR array following 16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treatment of 200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ng/mL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CpG-NP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CpG.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Gene names are shown.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gene in each set is shown.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CFB44F-B77E-1542-AC06-A5479C11111D}"/>
              </a:ext>
            </a:extLst>
          </p:cNvPr>
          <p:cNvSpPr txBox="1"/>
          <p:nvPr/>
        </p:nvSpPr>
        <p:spPr>
          <a:xfrm>
            <a:off x="319041" y="143562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BA8C29-1F39-4348-9CB6-ED31A6A3474D}"/>
              </a:ext>
            </a:extLst>
          </p:cNvPr>
          <p:cNvSpPr txBox="1"/>
          <p:nvPr/>
        </p:nvSpPr>
        <p:spPr>
          <a:xfrm>
            <a:off x="4740882" y="277377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D68C7-6EED-014A-8B3E-FABACDA6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0" y="1491342"/>
            <a:ext cx="5995719" cy="25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982812E-F778-7842-901B-F3A238806FD3}"/>
              </a:ext>
            </a:extLst>
          </p:cNvPr>
          <p:cNvGrpSpPr>
            <a:grpSpLocks noChangeAspect="1"/>
          </p:cNvGrpSpPr>
          <p:nvPr/>
        </p:nvGrpSpPr>
        <p:grpSpPr>
          <a:xfrm>
            <a:off x="3626336" y="1357446"/>
            <a:ext cx="1967161" cy="1350791"/>
            <a:chOff x="3636438" y="100014"/>
            <a:chExt cx="5797113" cy="39807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42841-147C-1547-8677-FFB6558B5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0" t="20211" r="368" b="6604"/>
            <a:stretch/>
          </p:blipFill>
          <p:spPr>
            <a:xfrm>
              <a:off x="3636438" y="100014"/>
              <a:ext cx="5669280" cy="3980704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89B552-55B5-3348-850A-8AF426BF2624}"/>
                </a:ext>
              </a:extLst>
            </p:cNvPr>
            <p:cNvCxnSpPr/>
            <p:nvPr/>
          </p:nvCxnSpPr>
          <p:spPr>
            <a:xfrm>
              <a:off x="8541755" y="3870507"/>
              <a:ext cx="5390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176DF-29AA-2D4C-9A9F-8D63D1EFFD75}"/>
                </a:ext>
              </a:extLst>
            </p:cNvPr>
            <p:cNvSpPr txBox="1"/>
            <p:nvPr/>
          </p:nvSpPr>
          <p:spPr>
            <a:xfrm>
              <a:off x="7840631" y="3273810"/>
              <a:ext cx="1592920" cy="63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zh-CN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μm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26DA08-481A-074D-B036-8E55F7BCE071}"/>
              </a:ext>
            </a:extLst>
          </p:cNvPr>
          <p:cNvGrpSpPr>
            <a:grpSpLocks noChangeAspect="1"/>
          </p:cNvGrpSpPr>
          <p:nvPr/>
        </p:nvGrpSpPr>
        <p:grpSpPr>
          <a:xfrm>
            <a:off x="1119111" y="1363772"/>
            <a:ext cx="1958361" cy="1344466"/>
            <a:chOff x="-2240280" y="100014"/>
            <a:chExt cx="5798329" cy="39807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BFE8B4-CB29-914B-87A2-D756BF6A2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8" t="36858" r="12220" b="1247"/>
            <a:stretch/>
          </p:blipFill>
          <p:spPr>
            <a:xfrm>
              <a:off x="-2240280" y="100014"/>
              <a:ext cx="5669280" cy="398070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54C711-4819-8944-96F2-1DEB9A5BBBA3}"/>
                </a:ext>
              </a:extLst>
            </p:cNvPr>
            <p:cNvCxnSpPr/>
            <p:nvPr/>
          </p:nvCxnSpPr>
          <p:spPr>
            <a:xfrm>
              <a:off x="2659794" y="3882228"/>
              <a:ext cx="53901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08B4BD-6162-5A42-9196-07035433F428}"/>
                </a:ext>
              </a:extLst>
            </p:cNvPr>
            <p:cNvSpPr txBox="1"/>
            <p:nvPr/>
          </p:nvSpPr>
          <p:spPr>
            <a:xfrm>
              <a:off x="1957635" y="3279133"/>
              <a:ext cx="1600414" cy="637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zh-CN" alt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μm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3A5149-8761-4543-86BB-618A3D261DA5}"/>
              </a:ext>
            </a:extLst>
          </p:cNvPr>
          <p:cNvSpPr txBox="1"/>
          <p:nvPr/>
        </p:nvSpPr>
        <p:spPr>
          <a:xfrm>
            <a:off x="1799819" y="1095836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0CE7E-2BA0-3749-BEA8-2AC800170C6C}"/>
              </a:ext>
            </a:extLst>
          </p:cNvPr>
          <p:cNvSpPr txBox="1"/>
          <p:nvPr/>
        </p:nvSpPr>
        <p:spPr>
          <a:xfrm>
            <a:off x="4311548" y="1095836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7791D0-A7B5-F84F-9036-8BF8B0024617}"/>
              </a:ext>
            </a:extLst>
          </p:cNvPr>
          <p:cNvSpPr/>
          <p:nvPr/>
        </p:nvSpPr>
        <p:spPr>
          <a:xfrm>
            <a:off x="587269" y="3031104"/>
            <a:ext cx="6083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S2.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Expression of recombinant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IBV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RBD protein in Sf21 cells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Sf21 cells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infected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the recombinant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baculovirus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carrying the RBD/IRES/EGFP expression cassette for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day 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days. </a:t>
            </a:r>
          </a:p>
        </p:txBody>
      </p:sp>
    </p:spTree>
    <p:extLst>
      <p:ext uri="{BB962C8B-B14F-4D97-AF65-F5344CB8AC3E}">
        <p14:creationId xmlns:p14="http://schemas.microsoft.com/office/powerpoint/2010/main" val="276377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14479</TotalTime>
  <Words>146</Words>
  <Application>Microsoft Macintosh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Lin</dc:creator>
  <cp:lastModifiedBy>Susie Lin</cp:lastModifiedBy>
  <cp:revision>22</cp:revision>
  <cp:lastPrinted>2019-12-07T08:46:46Z</cp:lastPrinted>
  <dcterms:created xsi:type="dcterms:W3CDTF">2019-11-24T13:06:02Z</dcterms:created>
  <dcterms:modified xsi:type="dcterms:W3CDTF">2020-03-04T09:22:56Z</dcterms:modified>
</cp:coreProperties>
</file>